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75" r:id="rId6"/>
    <p:sldId id="261" r:id="rId7"/>
    <p:sldId id="262" r:id="rId8"/>
    <p:sldId id="263" r:id="rId9"/>
    <p:sldId id="264" r:id="rId10"/>
    <p:sldId id="276" r:id="rId11"/>
    <p:sldId id="277" r:id="rId12"/>
    <p:sldId id="278" r:id="rId13"/>
    <p:sldId id="265" r:id="rId14"/>
    <p:sldId id="266" r:id="rId15"/>
    <p:sldId id="267" r:id="rId16"/>
    <p:sldId id="268" r:id="rId17"/>
    <p:sldId id="269" r:id="rId18"/>
    <p:sldId id="270" r:id="rId19"/>
    <p:sldId id="271" r:id="rId20"/>
    <p:sldId id="272" r:id="rId21"/>
    <p:sldId id="273" r:id="rId22"/>
    <p:sldId id="274"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snapToGrid="0">
      <p:cViewPr varScale="1">
        <p:scale>
          <a:sx n="74" d="100"/>
          <a:sy n="74"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DD408-92E1-42D3-B93C-6D31CB5C996E}"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3414C-AFE8-46E5-83A4-9FB872A36A10}" type="slidenum">
              <a:rPr lang="en-US" smtClean="0"/>
              <a:t>‹#›</a:t>
            </a:fld>
            <a:endParaRPr lang="en-US"/>
          </a:p>
        </p:txBody>
      </p:sp>
    </p:spTree>
    <p:extLst>
      <p:ext uri="{BB962C8B-B14F-4D97-AF65-F5344CB8AC3E}">
        <p14:creationId xmlns:p14="http://schemas.microsoft.com/office/powerpoint/2010/main" val="82583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10B70-4670-459E-8D47-56F40146AF49}"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225202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371939-29E9-4A4C-9E88-B08ED2AC29D1}"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191480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B1C7-C50A-4EBD-8EC8-9FADCDBA4275}"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55378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47327-2ED5-4DF6-BCDE-03F8ADF1E1B0}"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144554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83F5D5-D04F-4822-AB7E-9DF75564372B}"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316438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5D888D-15A9-41BF-8BA5-869A8A904D36}" type="datetime1">
              <a:rPr lang="en-US" smtClean="0"/>
              <a:t>4/23/2018</a:t>
            </a:fld>
            <a:endParaRPr lang="en-US"/>
          </a:p>
        </p:txBody>
      </p:sp>
      <p:sp>
        <p:nvSpPr>
          <p:cNvPr id="6" name="Footer Placeholder 5"/>
          <p:cNvSpPr>
            <a:spLocks noGrp="1"/>
          </p:cNvSpPr>
          <p:nvPr>
            <p:ph type="ftr" sz="quarter" idx="11"/>
          </p:nvPr>
        </p:nvSpPr>
        <p:spPr/>
        <p:txBody>
          <a:bodyPr/>
          <a:lstStyle/>
          <a:p>
            <a:r>
              <a:rPr lang="en-US" smtClean="0"/>
              <a:t>muhammadrukunuddinquadery@gmail.com</a:t>
            </a:r>
            <a:endParaRPr lang="en-US"/>
          </a:p>
        </p:txBody>
      </p:sp>
      <p:sp>
        <p:nvSpPr>
          <p:cNvPr id="7" name="Slide Number Placeholder 6"/>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23826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10714-44DB-4F76-AFBF-FDCBD547E32D}" type="datetime1">
              <a:rPr lang="en-US" smtClean="0"/>
              <a:t>4/23/2018</a:t>
            </a:fld>
            <a:endParaRPr lang="en-US"/>
          </a:p>
        </p:txBody>
      </p:sp>
      <p:sp>
        <p:nvSpPr>
          <p:cNvPr id="8" name="Footer Placeholder 7"/>
          <p:cNvSpPr>
            <a:spLocks noGrp="1"/>
          </p:cNvSpPr>
          <p:nvPr>
            <p:ph type="ftr" sz="quarter" idx="11"/>
          </p:nvPr>
        </p:nvSpPr>
        <p:spPr/>
        <p:txBody>
          <a:bodyPr/>
          <a:lstStyle/>
          <a:p>
            <a:r>
              <a:rPr lang="en-US" smtClean="0"/>
              <a:t>muhammadrukunuddinquadery@gmail.com</a:t>
            </a:r>
            <a:endParaRPr lang="en-US"/>
          </a:p>
        </p:txBody>
      </p:sp>
      <p:sp>
        <p:nvSpPr>
          <p:cNvPr id="9" name="Slide Number Placeholder 8"/>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326758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8322E-E267-4EF2-9117-F96A02154F9D}"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160774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234E-E224-49E3-8545-D650F8E0C197}"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244084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8DBD49-9186-4A72-9697-BA3794A3C179}" type="datetime1">
              <a:rPr lang="en-US" smtClean="0"/>
              <a:t>4/23/2018</a:t>
            </a:fld>
            <a:endParaRPr lang="en-US"/>
          </a:p>
        </p:txBody>
      </p:sp>
      <p:sp>
        <p:nvSpPr>
          <p:cNvPr id="6" name="Footer Placeholder 5"/>
          <p:cNvSpPr>
            <a:spLocks noGrp="1"/>
          </p:cNvSpPr>
          <p:nvPr>
            <p:ph type="ftr" sz="quarter" idx="11"/>
          </p:nvPr>
        </p:nvSpPr>
        <p:spPr/>
        <p:txBody>
          <a:bodyPr/>
          <a:lstStyle/>
          <a:p>
            <a:r>
              <a:rPr lang="en-US" smtClean="0"/>
              <a:t>muhammadrukunuddinquadery@gmail.com</a:t>
            </a:r>
            <a:endParaRPr lang="en-US"/>
          </a:p>
        </p:txBody>
      </p:sp>
      <p:sp>
        <p:nvSpPr>
          <p:cNvPr id="7" name="Slide Number Placeholder 6"/>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96920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0BCD14-6585-43AE-80F3-A02396AF6813}" type="datetime1">
              <a:rPr lang="en-US" smtClean="0"/>
              <a:t>4/23/2018</a:t>
            </a:fld>
            <a:endParaRPr lang="en-US"/>
          </a:p>
        </p:txBody>
      </p:sp>
      <p:sp>
        <p:nvSpPr>
          <p:cNvPr id="6" name="Footer Placeholder 5"/>
          <p:cNvSpPr>
            <a:spLocks noGrp="1"/>
          </p:cNvSpPr>
          <p:nvPr>
            <p:ph type="ftr" sz="quarter" idx="11"/>
          </p:nvPr>
        </p:nvSpPr>
        <p:spPr/>
        <p:txBody>
          <a:bodyPr/>
          <a:lstStyle/>
          <a:p>
            <a:r>
              <a:rPr lang="en-US" smtClean="0"/>
              <a:t>muhammadrukunuddinquadery@gmail.com</a:t>
            </a:r>
            <a:endParaRPr lang="en-US"/>
          </a:p>
        </p:txBody>
      </p:sp>
      <p:sp>
        <p:nvSpPr>
          <p:cNvPr id="7" name="Slide Number Placeholder 6"/>
          <p:cNvSpPr>
            <a:spLocks noGrp="1"/>
          </p:cNvSpPr>
          <p:nvPr>
            <p:ph type="sldNum" sz="quarter" idx="12"/>
          </p:nvPr>
        </p:nvSpPr>
        <p:spPr/>
        <p:txBody>
          <a:bodyPr/>
          <a:lstStyle/>
          <a:p>
            <a:fld id="{48D64D27-F35E-47C4-9216-EB78DEB7731C}" type="slidenum">
              <a:rPr lang="en-US" smtClean="0"/>
              <a:t>‹#›</a:t>
            </a:fld>
            <a:endParaRPr lang="en-US"/>
          </a:p>
        </p:txBody>
      </p:sp>
    </p:spTree>
    <p:extLst>
      <p:ext uri="{BB962C8B-B14F-4D97-AF65-F5344CB8AC3E}">
        <p14:creationId xmlns:p14="http://schemas.microsoft.com/office/powerpoint/2010/main" val="249856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8ED39-8243-49D6-A199-E36B252809D7}" type="datetime1">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muhammadrukunuddinquadery@gmail.com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64D27-F35E-47C4-9216-EB78DEB7731C}" type="slidenum">
              <a:rPr lang="en-US" smtClean="0"/>
              <a:t>‹#›</a:t>
            </a:fld>
            <a:endParaRPr lang="en-US"/>
          </a:p>
        </p:txBody>
      </p:sp>
    </p:spTree>
    <p:extLst>
      <p:ext uri="{BB962C8B-B14F-4D97-AF65-F5344CB8AC3E}">
        <p14:creationId xmlns:p14="http://schemas.microsoft.com/office/powerpoint/2010/main" val="122067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muhammadrukunuddinquadery@gmail.com"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12348-9123-4D60-982A-917D25641248}"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1</a:t>
            </a:fld>
            <a:endParaRPr lang="en-US"/>
          </a:p>
        </p:txBody>
      </p:sp>
    </p:spTree>
    <p:extLst>
      <p:ext uri="{BB962C8B-B14F-4D97-AF65-F5344CB8AC3E}">
        <p14:creationId xmlns:p14="http://schemas.microsoft.com/office/powerpoint/2010/main" val="192099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09D9-2898-4E3E-8010-91DEC0E0E11A}"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10</a:t>
            </a:fld>
            <a:endParaRPr lang="en-US"/>
          </a:p>
        </p:txBody>
      </p:sp>
    </p:spTree>
    <p:extLst>
      <p:ext uri="{BB962C8B-B14F-4D97-AF65-F5344CB8AC3E}">
        <p14:creationId xmlns:p14="http://schemas.microsoft.com/office/powerpoint/2010/main" val="66686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B412C-6D72-465E-93EC-623906553604}"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11</a:t>
            </a:fld>
            <a:endParaRPr lang="en-US"/>
          </a:p>
        </p:txBody>
      </p:sp>
    </p:spTree>
    <p:extLst>
      <p:ext uri="{BB962C8B-B14F-4D97-AF65-F5344CB8AC3E}">
        <p14:creationId xmlns:p14="http://schemas.microsoft.com/office/powerpoint/2010/main" val="3239548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B7266-0184-425F-B1EE-A2FD9BD509E8}"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12</a:t>
            </a:fld>
            <a:endParaRPr lang="en-US"/>
          </a:p>
        </p:txBody>
      </p:sp>
    </p:spTree>
    <p:extLst>
      <p:ext uri="{BB962C8B-B14F-4D97-AF65-F5344CB8AC3E}">
        <p14:creationId xmlns:p14="http://schemas.microsoft.com/office/powerpoint/2010/main" val="2621513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128789"/>
            <a:ext cx="9980054" cy="923330"/>
          </a:xfrm>
          <a:prstGeom prst="rect">
            <a:avLst/>
          </a:prstGeom>
          <a:solidFill>
            <a:srgbClr val="002060"/>
          </a:solidFill>
        </p:spPr>
        <p:txBody>
          <a:bodyPr wrap="square" rtlCol="0">
            <a:spAutoFit/>
          </a:bodyPr>
          <a:lstStyle/>
          <a:p>
            <a:pPr algn="r"/>
            <a:r>
              <a:rPr lang="ar-SA" sz="5400" b="1" dirty="0" smtClean="0">
                <a:solidFill>
                  <a:srgbClr val="FF0000"/>
                </a:solidFill>
              </a:rPr>
              <a:t>درس اليوم</a:t>
            </a:r>
            <a:r>
              <a:rPr lang="bn-IN" sz="5400" b="1" dirty="0" smtClean="0">
                <a:solidFill>
                  <a:srgbClr val="FF0000"/>
                </a:solidFill>
              </a:rPr>
              <a:t> – আজকের পাঠ    </a:t>
            </a:r>
            <a:r>
              <a:rPr lang="en-US" sz="5400" b="1" dirty="0" smtClean="0">
                <a:solidFill>
                  <a:srgbClr val="FF0000"/>
                </a:solidFill>
              </a:rPr>
              <a:t> </a:t>
            </a:r>
            <a:r>
              <a:rPr lang="bn-IN" sz="5400" b="1" dirty="0" smtClean="0">
                <a:solidFill>
                  <a:srgbClr val="FF0000"/>
                </a:solidFill>
              </a:rPr>
              <a:t> </a:t>
            </a:r>
            <a:endParaRPr lang="en-US" sz="5400" b="1" dirty="0">
              <a:solidFill>
                <a:srgbClr val="FF0000"/>
              </a:solidFill>
            </a:endParaRPr>
          </a:p>
        </p:txBody>
      </p:sp>
      <p:sp>
        <p:nvSpPr>
          <p:cNvPr id="4" name="TextBox 3"/>
          <p:cNvSpPr txBox="1"/>
          <p:nvPr/>
        </p:nvSpPr>
        <p:spPr>
          <a:xfrm>
            <a:off x="1" y="5331854"/>
            <a:ext cx="12123446" cy="1015663"/>
          </a:xfrm>
          <a:prstGeom prst="rect">
            <a:avLst/>
          </a:prstGeom>
          <a:solidFill>
            <a:srgbClr val="00B0F0"/>
          </a:solidFill>
        </p:spPr>
        <p:txBody>
          <a:bodyPr wrap="square" rtlCol="0">
            <a:spAutoFit/>
          </a:bodyPr>
          <a:lstStyle/>
          <a:p>
            <a:pPr algn="r"/>
            <a:r>
              <a:rPr lang="ar-SA" sz="6000" b="1" dirty="0" smtClean="0">
                <a:solidFill>
                  <a:srgbClr val="FF0000"/>
                </a:solidFill>
              </a:rPr>
              <a:t>بعثه الرسول {ص} وقصة إسلام سلمان الفارسي</a:t>
            </a:r>
            <a:endParaRPr lang="en-US" sz="6000" b="1" dirty="0">
              <a:solidFill>
                <a:srgbClr val="FF0000"/>
              </a:solidFill>
            </a:endParaRPr>
          </a:p>
        </p:txBody>
      </p:sp>
      <p:sp>
        <p:nvSpPr>
          <p:cNvPr id="2" name="Date Placeholder 1"/>
          <p:cNvSpPr>
            <a:spLocks noGrp="1"/>
          </p:cNvSpPr>
          <p:nvPr>
            <p:ph type="dt" sz="half" idx="10"/>
          </p:nvPr>
        </p:nvSpPr>
        <p:spPr/>
        <p:txBody>
          <a:bodyPr/>
          <a:lstStyle/>
          <a:p>
            <a:fld id="{3473E1F7-CED9-4512-AA65-0B3673DC7E35}"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13</a:t>
            </a:fld>
            <a:endParaRPr lang="en-US"/>
          </a:p>
        </p:txBody>
      </p:sp>
    </p:spTree>
    <p:extLst>
      <p:ext uri="{BB962C8B-B14F-4D97-AF65-F5344CB8AC3E}">
        <p14:creationId xmlns:p14="http://schemas.microsoft.com/office/powerpoint/2010/main" val="2011215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71269" y="257578"/>
            <a:ext cx="3683357" cy="584775"/>
          </a:xfrm>
          <a:prstGeom prst="rect">
            <a:avLst/>
          </a:prstGeom>
          <a:solidFill>
            <a:schemeClr val="bg1"/>
          </a:solidFill>
        </p:spPr>
        <p:txBody>
          <a:bodyPr wrap="square" rtlCol="0">
            <a:spAutoFit/>
          </a:bodyPr>
          <a:lstStyle/>
          <a:p>
            <a:r>
              <a:rPr lang="bn-IN" sz="3200" b="1" dirty="0" smtClean="0">
                <a:solidFill>
                  <a:srgbClr val="FF0000"/>
                </a:solidFill>
              </a:rPr>
              <a:t>মূল বক্তব্য – </a:t>
            </a:r>
            <a:r>
              <a:rPr lang="ar-SA" sz="3200" b="1" dirty="0" smtClean="0">
                <a:solidFill>
                  <a:srgbClr val="FF0000"/>
                </a:solidFill>
              </a:rPr>
              <a:t>الخلا صة </a:t>
            </a:r>
            <a:r>
              <a:rPr lang="bn-IN" sz="3200" b="1" dirty="0" smtClean="0">
                <a:solidFill>
                  <a:srgbClr val="FF0000"/>
                </a:solidFill>
              </a:rPr>
              <a:t> </a:t>
            </a:r>
            <a:endParaRPr lang="en-US" sz="3200" b="1" dirty="0">
              <a:solidFill>
                <a:srgbClr val="FF0000"/>
              </a:solidFill>
            </a:endParaRPr>
          </a:p>
        </p:txBody>
      </p:sp>
      <p:sp>
        <p:nvSpPr>
          <p:cNvPr id="4" name="TextBox 3"/>
          <p:cNvSpPr txBox="1"/>
          <p:nvPr/>
        </p:nvSpPr>
        <p:spPr>
          <a:xfrm>
            <a:off x="0" y="1146220"/>
            <a:ext cx="12192000" cy="5909310"/>
          </a:xfrm>
          <a:prstGeom prst="rect">
            <a:avLst/>
          </a:prstGeom>
          <a:solidFill>
            <a:srgbClr val="002060"/>
          </a:solidFill>
        </p:spPr>
        <p:txBody>
          <a:bodyPr wrap="square" rtlCol="0">
            <a:spAutoFit/>
          </a:bodyPr>
          <a:lstStyle/>
          <a:p>
            <a:pPr algn="r"/>
            <a:r>
              <a:rPr lang="ar-SA" sz="5400" b="1" dirty="0" smtClean="0">
                <a:solidFill>
                  <a:srgbClr val="C00000"/>
                </a:solidFill>
              </a:rPr>
              <a:t>ولد</a:t>
            </a:r>
            <a:r>
              <a:rPr lang="ar-SA" sz="5400" b="1" dirty="0" smtClean="0">
                <a:solidFill>
                  <a:srgbClr val="00B0F0"/>
                </a:solidFill>
              </a:rPr>
              <a:t> رسول الله </a:t>
            </a:r>
            <a:r>
              <a:rPr lang="ar-SA" sz="5400" b="1" dirty="0" smtClean="0">
                <a:solidFill>
                  <a:srgbClr val="FFFF00"/>
                </a:solidFill>
              </a:rPr>
              <a:t>{ص}</a:t>
            </a:r>
            <a:r>
              <a:rPr lang="ar-SA" sz="5400" b="1" dirty="0" smtClean="0">
                <a:solidFill>
                  <a:srgbClr val="00B0F0"/>
                </a:solidFill>
              </a:rPr>
              <a:t> في مكة المكرمة </a:t>
            </a:r>
            <a:r>
              <a:rPr lang="ar-SA" sz="5400" b="1" u="sng" dirty="0" smtClean="0">
                <a:solidFill>
                  <a:srgbClr val="00B0F0"/>
                </a:solidFill>
              </a:rPr>
              <a:t>سنة </a:t>
            </a:r>
            <a:r>
              <a:rPr lang="ar-SA" sz="5400" b="1" u="sng" dirty="0" smtClean="0">
                <a:solidFill>
                  <a:srgbClr val="FFFF00"/>
                </a:solidFill>
              </a:rPr>
              <a:t>570م.</a:t>
            </a:r>
            <a:r>
              <a:rPr lang="ar-SA" sz="5400" b="1" dirty="0" smtClean="0">
                <a:solidFill>
                  <a:srgbClr val="00B0F0"/>
                </a:solidFill>
              </a:rPr>
              <a:t> </a:t>
            </a:r>
            <a:r>
              <a:rPr lang="ar-SA" sz="5400" b="1" dirty="0" smtClean="0">
                <a:solidFill>
                  <a:srgbClr val="C00000"/>
                </a:solidFill>
              </a:rPr>
              <a:t>مات</a:t>
            </a:r>
            <a:r>
              <a:rPr lang="ar-SA" sz="5400" b="1" dirty="0" smtClean="0">
                <a:solidFill>
                  <a:srgbClr val="00B0F0"/>
                </a:solidFill>
              </a:rPr>
              <a:t> أبوه </a:t>
            </a:r>
            <a:r>
              <a:rPr lang="ar-SA" sz="5400" b="1" u="sng" dirty="0" smtClean="0">
                <a:solidFill>
                  <a:srgbClr val="00B0F0"/>
                </a:solidFill>
              </a:rPr>
              <a:t>عبد الله</a:t>
            </a:r>
            <a:r>
              <a:rPr lang="ar-SA" sz="5400" b="1" dirty="0" smtClean="0">
                <a:solidFill>
                  <a:srgbClr val="00B0F0"/>
                </a:solidFill>
              </a:rPr>
              <a:t> قبل ولادته, وماتت أمه امنة وهو ابن ست سنوات. </a:t>
            </a:r>
            <a:r>
              <a:rPr lang="ar-SA" sz="5400" b="1" dirty="0" smtClean="0">
                <a:solidFill>
                  <a:srgbClr val="C00000"/>
                </a:solidFill>
              </a:rPr>
              <a:t>كفله</a:t>
            </a:r>
            <a:r>
              <a:rPr lang="ar-SA" sz="5400" b="1" dirty="0" smtClean="0">
                <a:solidFill>
                  <a:srgbClr val="00B0F0"/>
                </a:solidFill>
              </a:rPr>
              <a:t> جده </a:t>
            </a:r>
            <a:r>
              <a:rPr lang="ar-SA" sz="5400" b="1" u="sng" dirty="0" smtClean="0">
                <a:solidFill>
                  <a:srgbClr val="00B0F0"/>
                </a:solidFill>
              </a:rPr>
              <a:t>عبد المطلب</a:t>
            </a:r>
            <a:r>
              <a:rPr lang="ar-SA" sz="5400" b="1" dirty="0" smtClean="0">
                <a:solidFill>
                  <a:srgbClr val="00B0F0"/>
                </a:solidFill>
              </a:rPr>
              <a:t> ثم عمه أبوطالب. </a:t>
            </a:r>
            <a:r>
              <a:rPr lang="ar-SA" sz="5400" b="1" dirty="0" smtClean="0">
                <a:solidFill>
                  <a:srgbClr val="C00000"/>
                </a:solidFill>
              </a:rPr>
              <a:t>بعثه</a:t>
            </a:r>
            <a:r>
              <a:rPr lang="ar-SA" sz="5400" b="1" dirty="0" smtClean="0">
                <a:solidFill>
                  <a:srgbClr val="00B0F0"/>
                </a:solidFill>
              </a:rPr>
              <a:t> الله</a:t>
            </a:r>
            <a:r>
              <a:rPr lang="ar-SA" sz="5400" b="1" u="sng" dirty="0" smtClean="0">
                <a:solidFill>
                  <a:srgbClr val="00B0F0"/>
                </a:solidFill>
              </a:rPr>
              <a:t> بدين الحق</a:t>
            </a:r>
            <a:r>
              <a:rPr lang="ar-SA" sz="5400" b="1" dirty="0" smtClean="0">
                <a:solidFill>
                  <a:srgbClr val="00B0F0"/>
                </a:solidFill>
              </a:rPr>
              <a:t> حين </a:t>
            </a:r>
            <a:r>
              <a:rPr lang="ar-SA" sz="5400" b="1" dirty="0" smtClean="0">
                <a:solidFill>
                  <a:srgbClr val="C00000"/>
                </a:solidFill>
              </a:rPr>
              <a:t>بلغ</a:t>
            </a:r>
            <a:r>
              <a:rPr lang="ar-SA" sz="5400" b="1" dirty="0" smtClean="0">
                <a:solidFill>
                  <a:srgbClr val="00B0F0"/>
                </a:solidFill>
              </a:rPr>
              <a:t> عمره أربعين سنة. فدعا إلي الله تعالي ثلاث عشر سنة في مكة ثم هاجر إلي المدينة المنورة. فلما سمع سلمان الفارسي </a:t>
            </a:r>
            <a:r>
              <a:rPr lang="ar-SA" sz="5400" b="1" dirty="0" smtClean="0">
                <a:solidFill>
                  <a:srgbClr val="FFFF00"/>
                </a:solidFill>
              </a:rPr>
              <a:t>{رض}</a:t>
            </a:r>
            <a:r>
              <a:rPr lang="ar-SA" sz="5400" b="1" dirty="0" smtClean="0">
                <a:solidFill>
                  <a:srgbClr val="00B0F0"/>
                </a:solidFill>
              </a:rPr>
              <a:t> ببعثته قدم</a:t>
            </a:r>
            <a:r>
              <a:rPr lang="ar-SA" sz="5400" b="1" u="sng" dirty="0" smtClean="0">
                <a:solidFill>
                  <a:srgbClr val="00B0F0"/>
                </a:solidFill>
              </a:rPr>
              <a:t> إلي المدنية</a:t>
            </a:r>
            <a:r>
              <a:rPr lang="ar-SA" sz="5400" b="1" dirty="0" smtClean="0">
                <a:solidFill>
                  <a:srgbClr val="00B0F0"/>
                </a:solidFill>
              </a:rPr>
              <a:t> وأسلم بيد رسول الله </a:t>
            </a:r>
            <a:r>
              <a:rPr lang="ar-SA" sz="5400" b="1" dirty="0" smtClean="0">
                <a:solidFill>
                  <a:srgbClr val="FFFF00"/>
                </a:solidFill>
              </a:rPr>
              <a:t>{ص}.</a:t>
            </a:r>
            <a:r>
              <a:rPr lang="ar-SA" sz="5400" b="1" dirty="0" smtClean="0">
                <a:solidFill>
                  <a:srgbClr val="00B0F0"/>
                </a:solidFill>
              </a:rPr>
              <a:t> </a:t>
            </a:r>
            <a:endParaRPr lang="en-US" sz="5400" b="1" dirty="0">
              <a:solidFill>
                <a:srgbClr val="00B0F0"/>
              </a:solidFill>
            </a:endParaRPr>
          </a:p>
        </p:txBody>
      </p:sp>
      <p:sp>
        <p:nvSpPr>
          <p:cNvPr id="2" name="Date Placeholder 1"/>
          <p:cNvSpPr>
            <a:spLocks noGrp="1"/>
          </p:cNvSpPr>
          <p:nvPr>
            <p:ph type="dt" sz="half" idx="10"/>
          </p:nvPr>
        </p:nvSpPr>
        <p:spPr/>
        <p:txBody>
          <a:bodyPr/>
          <a:lstStyle/>
          <a:p>
            <a:fld id="{4B166576-2204-4B67-B8E4-5C17DA3D2B9A}"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14</a:t>
            </a:fld>
            <a:endParaRPr lang="en-US"/>
          </a:p>
        </p:txBody>
      </p:sp>
    </p:spTree>
    <p:extLst>
      <p:ext uri="{BB962C8B-B14F-4D97-AF65-F5344CB8AC3E}">
        <p14:creationId xmlns:p14="http://schemas.microsoft.com/office/powerpoint/2010/main" val="3403365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67424"/>
            <a:ext cx="11900079" cy="6186309"/>
          </a:xfrm>
          <a:prstGeom prst="rect">
            <a:avLst/>
          </a:prstGeom>
          <a:solidFill>
            <a:srgbClr val="002060"/>
          </a:solidFill>
        </p:spPr>
        <p:txBody>
          <a:bodyPr wrap="square" rtlCol="0">
            <a:spAutoFit/>
          </a:bodyPr>
          <a:lstStyle/>
          <a:p>
            <a:r>
              <a:rPr lang="bn-IN" sz="3600" b="1" dirty="0" smtClean="0">
                <a:solidFill>
                  <a:srgbClr val="00B0F0"/>
                </a:solidFill>
              </a:rPr>
              <a:t>অনুবাদ-রাসূলুল্লাহ (দঃ) মক্কা মুকাররমায় ৫৭০ খ্রিস্টাব্দে জন্মগ্রহণ করেন। তাঁর জন্মের পূর্বেই তাঁর পিতা আব্দুল্লাহ মারা যান। আর তিনি যখন ছয় বছরের শিশু তখন তাঁর মাতা আমেনাও মারা যান। তাঁর (লালনপালনের) দায়িত্ব নেন তাঁর দাদাজান আব্দুল মুত্তালিব অতঃপর তাঁর চাচাজান হযরত আবু তালিব। তাঁর বয়স যখন চল্লিশ বছর হল, তখন আল্লাহ্‌ তাঁকে সত্য দ্বীনসহ প্রেরণ করেন। তিনি মক্কায় তেরো বছর মানুষকে আল্লাহ্‌র দিকে ডাকেন। অতঃপর তিনি মদিনা মুনাওয়ারায় হিজরত করেন। যখন সালমান ফার্সি তাঁর আবির্ভাবের কথা শুনলেন তখন তিনি মদিনায় আগমন করে রাসূলুল্লাহ (দঃ) এঁর হাতে ইসলাম গ্রহণ করেন। </a:t>
            </a:r>
            <a:endParaRPr lang="en-US" sz="3600" b="1" dirty="0">
              <a:solidFill>
                <a:srgbClr val="00B0F0"/>
              </a:solidFill>
            </a:endParaRPr>
          </a:p>
        </p:txBody>
      </p:sp>
      <p:sp>
        <p:nvSpPr>
          <p:cNvPr id="2" name="Date Placeholder 1"/>
          <p:cNvSpPr>
            <a:spLocks noGrp="1"/>
          </p:cNvSpPr>
          <p:nvPr>
            <p:ph type="dt" sz="half" idx="10"/>
          </p:nvPr>
        </p:nvSpPr>
        <p:spPr/>
        <p:txBody>
          <a:bodyPr/>
          <a:lstStyle/>
          <a:p>
            <a:fld id="{69A477B3-21AE-4285-9AA1-773C37E11BF5}"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15</a:t>
            </a:fld>
            <a:endParaRPr lang="en-US"/>
          </a:p>
        </p:txBody>
      </p:sp>
    </p:spTree>
    <p:extLst>
      <p:ext uri="{BB962C8B-B14F-4D97-AF65-F5344CB8AC3E}">
        <p14:creationId xmlns:p14="http://schemas.microsoft.com/office/powerpoint/2010/main" val="250915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515932" y="180304"/>
            <a:ext cx="5847009"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b="1" dirty="0" smtClean="0">
                <a:solidFill>
                  <a:srgbClr val="FF0000"/>
                </a:solidFill>
              </a:rPr>
              <a:t>نتيجة التعلم</a:t>
            </a:r>
            <a:r>
              <a:rPr lang="bn-IN" sz="3600" b="1" dirty="0" smtClean="0">
                <a:solidFill>
                  <a:srgbClr val="FF0000"/>
                </a:solidFill>
              </a:rPr>
              <a:t> – শিখনফল </a:t>
            </a:r>
            <a:endParaRPr lang="en-US" sz="3600" b="1" dirty="0">
              <a:solidFill>
                <a:srgbClr val="FF0000"/>
              </a:solidFill>
            </a:endParaRPr>
          </a:p>
        </p:txBody>
      </p:sp>
      <p:sp>
        <p:nvSpPr>
          <p:cNvPr id="3" name="Rounded Rectangle 2"/>
          <p:cNvSpPr/>
          <p:nvPr/>
        </p:nvSpPr>
        <p:spPr>
          <a:xfrm>
            <a:off x="7276562" y="1184857"/>
            <a:ext cx="4915437"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b="1" dirty="0" smtClean="0">
                <a:solidFill>
                  <a:srgbClr val="FF0000"/>
                </a:solidFill>
              </a:rPr>
              <a:t>ما يتعم الطالب من هذا الدرس؟</a:t>
            </a:r>
            <a:endParaRPr lang="en-US" sz="3600" b="1" dirty="0">
              <a:solidFill>
                <a:srgbClr val="FF0000"/>
              </a:solidFill>
            </a:endParaRPr>
          </a:p>
        </p:txBody>
      </p:sp>
      <p:sp>
        <p:nvSpPr>
          <p:cNvPr id="6" name="Date Placeholder 5"/>
          <p:cNvSpPr>
            <a:spLocks noGrp="1"/>
          </p:cNvSpPr>
          <p:nvPr>
            <p:ph type="dt" sz="half" idx="10"/>
          </p:nvPr>
        </p:nvSpPr>
        <p:spPr/>
        <p:txBody>
          <a:bodyPr/>
          <a:lstStyle/>
          <a:p>
            <a:fld id="{3AA3461C-A383-4218-83A1-AEA18E380DF1}" type="datetime1">
              <a:rPr lang="en-US" smtClean="0"/>
              <a:t>4/23/2018</a:t>
            </a:fld>
            <a:endParaRPr lang="en-US"/>
          </a:p>
        </p:txBody>
      </p:sp>
      <p:sp>
        <p:nvSpPr>
          <p:cNvPr id="9" name="Footer Placeholder 8"/>
          <p:cNvSpPr>
            <a:spLocks noGrp="1"/>
          </p:cNvSpPr>
          <p:nvPr>
            <p:ph type="ftr" sz="quarter" idx="11"/>
          </p:nvPr>
        </p:nvSpPr>
        <p:spPr/>
        <p:txBody>
          <a:bodyPr/>
          <a:lstStyle/>
          <a:p>
            <a:r>
              <a:rPr lang="en-US" smtClean="0"/>
              <a:t>muhammadrukunuddinquadery@gmail.com</a:t>
            </a:r>
            <a:endParaRPr lang="en-US"/>
          </a:p>
        </p:txBody>
      </p:sp>
      <p:sp>
        <p:nvSpPr>
          <p:cNvPr id="10" name="Slide Number Placeholder 9"/>
          <p:cNvSpPr>
            <a:spLocks noGrp="1"/>
          </p:cNvSpPr>
          <p:nvPr>
            <p:ph type="sldNum" sz="quarter" idx="12"/>
          </p:nvPr>
        </p:nvSpPr>
        <p:spPr/>
        <p:txBody>
          <a:bodyPr/>
          <a:lstStyle/>
          <a:p>
            <a:fld id="{48D64D27-F35E-47C4-9216-EB78DEB7731C}" type="slidenum">
              <a:rPr lang="en-US" smtClean="0"/>
              <a:t>16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060006088"/>
              </p:ext>
            </p:extLst>
          </p:nvPr>
        </p:nvGraphicFramePr>
        <p:xfrm>
          <a:off x="399244" y="2099257"/>
          <a:ext cx="11767355" cy="4480560"/>
        </p:xfrm>
        <a:graphic>
          <a:graphicData uri="http://schemas.openxmlformats.org/drawingml/2006/table">
            <a:tbl>
              <a:tblPr firstRow="1" bandRow="1">
                <a:tableStyleId>{5C22544A-7EE6-4342-B048-85BDC9FD1C3A}</a:tableStyleId>
              </a:tblPr>
              <a:tblGrid>
                <a:gridCol w="11767355">
                  <a:extLst>
                    <a:ext uri="{9D8B030D-6E8A-4147-A177-3AD203B41FA5}">
                      <a16:colId xmlns:a16="http://schemas.microsoft.com/office/drawing/2014/main" val="4283037697"/>
                    </a:ext>
                  </a:extLst>
                </a:gridCol>
              </a:tblGrid>
              <a:tr h="370840">
                <a:tc>
                  <a:txBody>
                    <a:bodyPr/>
                    <a:lstStyle/>
                    <a:p>
                      <a:pPr algn="r"/>
                      <a:r>
                        <a:rPr lang="ar-SA" sz="4400" dirty="0" smtClean="0"/>
                        <a:t>1. ولد</a:t>
                      </a:r>
                      <a:r>
                        <a:rPr lang="ar-SA" sz="4400" baseline="0" dirty="0" smtClean="0"/>
                        <a:t> النبي {ص} في مكة المكرمة</a:t>
                      </a:r>
                      <a:endParaRPr lang="en-US" sz="4400" dirty="0"/>
                    </a:p>
                  </a:txBody>
                  <a:tcPr/>
                </a:tc>
                <a:extLst>
                  <a:ext uri="{0D108BD9-81ED-4DB2-BD59-A6C34878D82A}">
                    <a16:rowId xmlns:a16="http://schemas.microsoft.com/office/drawing/2014/main" val="2394881233"/>
                  </a:ext>
                </a:extLst>
              </a:tr>
              <a:tr h="370840">
                <a:tc>
                  <a:txBody>
                    <a:bodyPr/>
                    <a:lstStyle/>
                    <a:p>
                      <a:pPr algn="r"/>
                      <a:r>
                        <a:rPr lang="ar-SA" sz="4400" b="1" dirty="0" smtClean="0"/>
                        <a:t>2.</a:t>
                      </a:r>
                      <a:r>
                        <a:rPr lang="ar-SA" sz="4400" b="1" baseline="0" dirty="0" smtClean="0"/>
                        <a:t> اسم أبي النبي {ص} عبد الله واسم امه امنة </a:t>
                      </a:r>
                      <a:endParaRPr lang="en-US" sz="4400" b="1" dirty="0"/>
                    </a:p>
                  </a:txBody>
                  <a:tcPr/>
                </a:tc>
                <a:extLst>
                  <a:ext uri="{0D108BD9-81ED-4DB2-BD59-A6C34878D82A}">
                    <a16:rowId xmlns:a16="http://schemas.microsoft.com/office/drawing/2014/main" val="3491202691"/>
                  </a:ext>
                </a:extLst>
              </a:tr>
              <a:tr h="370840">
                <a:tc>
                  <a:txBody>
                    <a:bodyPr/>
                    <a:lstStyle/>
                    <a:p>
                      <a:pPr algn="r"/>
                      <a:r>
                        <a:rPr lang="ar-SA" sz="4400" b="1" dirty="0" smtClean="0"/>
                        <a:t>3.</a:t>
                      </a:r>
                      <a:r>
                        <a:rPr lang="ar-SA" sz="4400" b="1" baseline="0" dirty="0" smtClean="0"/>
                        <a:t> مات ابو النبي {ص} عبد الله قبل ولادته </a:t>
                      </a:r>
                      <a:endParaRPr lang="en-US" sz="4400" b="1" dirty="0"/>
                    </a:p>
                  </a:txBody>
                  <a:tcPr/>
                </a:tc>
                <a:extLst>
                  <a:ext uri="{0D108BD9-81ED-4DB2-BD59-A6C34878D82A}">
                    <a16:rowId xmlns:a16="http://schemas.microsoft.com/office/drawing/2014/main" val="4013427780"/>
                  </a:ext>
                </a:extLst>
              </a:tr>
              <a:tr h="370840">
                <a:tc>
                  <a:txBody>
                    <a:bodyPr/>
                    <a:lstStyle/>
                    <a:p>
                      <a:pPr algn="r"/>
                      <a:r>
                        <a:rPr lang="ar-SA" sz="4400" b="1" dirty="0" smtClean="0"/>
                        <a:t>4. بعد وفاة</a:t>
                      </a:r>
                      <a:r>
                        <a:rPr lang="ar-SA" sz="4400" b="1" baseline="0" dirty="0" smtClean="0"/>
                        <a:t> ام النبي {ص} كفله جده عبد المطلب و بعد موته كفله ابو طالب </a:t>
                      </a:r>
                      <a:endParaRPr lang="en-US" sz="4400" b="1" dirty="0"/>
                    </a:p>
                  </a:txBody>
                  <a:tcPr/>
                </a:tc>
                <a:extLst>
                  <a:ext uri="{0D108BD9-81ED-4DB2-BD59-A6C34878D82A}">
                    <a16:rowId xmlns:a16="http://schemas.microsoft.com/office/drawing/2014/main" val="1288806598"/>
                  </a:ext>
                </a:extLst>
              </a:tr>
              <a:tr h="370840">
                <a:tc>
                  <a:txBody>
                    <a:bodyPr/>
                    <a:lstStyle/>
                    <a:p>
                      <a:pPr algn="r"/>
                      <a:r>
                        <a:rPr lang="ar-SA" sz="4400" b="1" dirty="0" smtClean="0"/>
                        <a:t>5.</a:t>
                      </a:r>
                      <a:r>
                        <a:rPr lang="ar-SA" sz="4400" b="1" baseline="0" dirty="0" smtClean="0"/>
                        <a:t> بعث الله النبي {ص} بدين الحق حين بلغ عمره اربعين سنة </a:t>
                      </a:r>
                      <a:endParaRPr lang="en-US" sz="4400" b="1" dirty="0"/>
                    </a:p>
                  </a:txBody>
                  <a:tcPr/>
                </a:tc>
                <a:extLst>
                  <a:ext uri="{0D108BD9-81ED-4DB2-BD59-A6C34878D82A}">
                    <a16:rowId xmlns:a16="http://schemas.microsoft.com/office/drawing/2014/main" val="151677970"/>
                  </a:ext>
                </a:extLst>
              </a:tr>
            </a:tbl>
          </a:graphicData>
        </a:graphic>
      </p:graphicFrame>
    </p:spTree>
    <p:extLst>
      <p:ext uri="{BB962C8B-B14F-4D97-AF65-F5344CB8AC3E}">
        <p14:creationId xmlns:p14="http://schemas.microsoft.com/office/powerpoint/2010/main" val="2838143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957590" y="-103031"/>
            <a:ext cx="7160652"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solidFill>
                  <a:schemeClr val="tx1"/>
                </a:solidFill>
              </a:rPr>
              <a:t>عمل المفردي</a:t>
            </a:r>
            <a:r>
              <a:rPr lang="en-US" sz="3600" b="1" dirty="0" smtClean="0">
                <a:solidFill>
                  <a:schemeClr val="tx1"/>
                </a:solidFill>
              </a:rPr>
              <a:t> –</a:t>
            </a:r>
            <a:r>
              <a:rPr lang="bn-IN" sz="3600" b="1" dirty="0" smtClean="0">
                <a:solidFill>
                  <a:schemeClr val="tx1"/>
                </a:solidFill>
              </a:rPr>
              <a:t> একক কাজ </a:t>
            </a:r>
            <a:endParaRPr lang="en-US" sz="3600"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79750750"/>
              </p:ext>
            </p:extLst>
          </p:nvPr>
        </p:nvGraphicFramePr>
        <p:xfrm>
          <a:off x="0" y="1151106"/>
          <a:ext cx="12192000" cy="570689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64204842"/>
                    </a:ext>
                  </a:extLst>
                </a:gridCol>
                <a:gridCol w="3048000">
                  <a:extLst>
                    <a:ext uri="{9D8B030D-6E8A-4147-A177-3AD203B41FA5}">
                      <a16:colId xmlns:a16="http://schemas.microsoft.com/office/drawing/2014/main" val="2052278940"/>
                    </a:ext>
                  </a:extLst>
                </a:gridCol>
                <a:gridCol w="3048000">
                  <a:extLst>
                    <a:ext uri="{9D8B030D-6E8A-4147-A177-3AD203B41FA5}">
                      <a16:colId xmlns:a16="http://schemas.microsoft.com/office/drawing/2014/main" val="776585048"/>
                    </a:ext>
                  </a:extLst>
                </a:gridCol>
                <a:gridCol w="3048000">
                  <a:extLst>
                    <a:ext uri="{9D8B030D-6E8A-4147-A177-3AD203B41FA5}">
                      <a16:colId xmlns:a16="http://schemas.microsoft.com/office/drawing/2014/main" val="1814060093"/>
                    </a:ext>
                  </a:extLst>
                </a:gridCol>
              </a:tblGrid>
              <a:tr h="951149">
                <a:tc>
                  <a:txBody>
                    <a:bodyPr/>
                    <a:lstStyle/>
                    <a:p>
                      <a:r>
                        <a:rPr lang="ar-SA" sz="3600" b="1" dirty="0" smtClean="0">
                          <a:solidFill>
                            <a:srgbClr val="FF0000"/>
                          </a:solidFill>
                        </a:rPr>
                        <a:t>معناها</a:t>
                      </a:r>
                      <a:endParaRPr lang="en-US" sz="3600" b="1" dirty="0">
                        <a:solidFill>
                          <a:srgbClr val="FF0000"/>
                        </a:solidFill>
                      </a:endParaRPr>
                    </a:p>
                  </a:txBody>
                  <a:tcPr/>
                </a:tc>
                <a:tc>
                  <a:txBody>
                    <a:bodyPr/>
                    <a:lstStyle/>
                    <a:p>
                      <a:r>
                        <a:rPr lang="ar-SA" sz="3600" b="1" dirty="0" smtClean="0">
                          <a:solidFill>
                            <a:srgbClr val="FF0000"/>
                          </a:solidFill>
                        </a:rPr>
                        <a:t>الكلمة </a:t>
                      </a:r>
                      <a:endParaRPr lang="en-US" sz="3600" b="1" dirty="0">
                        <a:solidFill>
                          <a:srgbClr val="FF0000"/>
                        </a:solidFill>
                      </a:endParaRPr>
                    </a:p>
                  </a:txBody>
                  <a:tcPr/>
                </a:tc>
                <a:tc>
                  <a:txBody>
                    <a:bodyPr/>
                    <a:lstStyle/>
                    <a:p>
                      <a:r>
                        <a:rPr lang="ar-SA" sz="3600" b="1" dirty="0" smtClean="0">
                          <a:solidFill>
                            <a:srgbClr val="FF0000"/>
                          </a:solidFill>
                        </a:rPr>
                        <a:t>معناها </a:t>
                      </a:r>
                      <a:endParaRPr lang="en-US" sz="3600" b="1" dirty="0">
                        <a:solidFill>
                          <a:srgbClr val="FF0000"/>
                        </a:solidFill>
                      </a:endParaRPr>
                    </a:p>
                  </a:txBody>
                  <a:tcPr/>
                </a:tc>
                <a:tc>
                  <a:txBody>
                    <a:bodyPr/>
                    <a:lstStyle/>
                    <a:p>
                      <a:pPr algn="r"/>
                      <a:r>
                        <a:rPr lang="ar-SA" sz="3600" b="1" dirty="0" smtClean="0">
                          <a:solidFill>
                            <a:srgbClr val="FF0000"/>
                          </a:solidFill>
                        </a:rPr>
                        <a:t>الكلمة</a:t>
                      </a:r>
                      <a:r>
                        <a:rPr lang="ar-SA" sz="3600" b="1" baseline="0" dirty="0" smtClean="0">
                          <a:solidFill>
                            <a:srgbClr val="FF0000"/>
                          </a:solidFill>
                        </a:rPr>
                        <a:t> </a:t>
                      </a:r>
                      <a:endParaRPr lang="en-US" sz="3600" b="1" dirty="0">
                        <a:solidFill>
                          <a:srgbClr val="FF0000"/>
                        </a:solidFill>
                      </a:endParaRPr>
                    </a:p>
                  </a:txBody>
                  <a:tcPr/>
                </a:tc>
                <a:extLst>
                  <a:ext uri="{0D108BD9-81ED-4DB2-BD59-A6C34878D82A}">
                    <a16:rowId xmlns:a16="http://schemas.microsoft.com/office/drawing/2014/main" val="324011745"/>
                  </a:ext>
                </a:extLst>
              </a:tr>
              <a:tr h="951149">
                <a:tc>
                  <a:txBody>
                    <a:bodyPr/>
                    <a:lstStyle/>
                    <a:p>
                      <a:r>
                        <a:rPr lang="bn-IN" sz="3600" b="1" dirty="0" smtClean="0">
                          <a:solidFill>
                            <a:srgbClr val="FF0000"/>
                          </a:solidFill>
                        </a:rPr>
                        <a:t>দ্রুত </a:t>
                      </a:r>
                      <a:endParaRPr lang="en-US" sz="3600" b="1" dirty="0">
                        <a:solidFill>
                          <a:srgbClr val="FF0000"/>
                        </a:solidFill>
                      </a:endParaRPr>
                    </a:p>
                  </a:txBody>
                  <a:tcPr/>
                </a:tc>
                <a:tc>
                  <a:txBody>
                    <a:bodyPr/>
                    <a:lstStyle/>
                    <a:p>
                      <a:pPr algn="r"/>
                      <a:r>
                        <a:rPr lang="ar-SA" sz="3600" b="1" smtClean="0">
                          <a:solidFill>
                            <a:srgbClr val="FF0000"/>
                          </a:solidFill>
                        </a:rPr>
                        <a:t>سريعا </a:t>
                      </a:r>
                      <a:endParaRPr lang="en-US" sz="3600" b="1" dirty="0">
                        <a:solidFill>
                          <a:srgbClr val="FF0000"/>
                        </a:solidFill>
                      </a:endParaRPr>
                    </a:p>
                  </a:txBody>
                  <a:tcPr/>
                </a:tc>
                <a:tc>
                  <a:txBody>
                    <a:bodyPr/>
                    <a:lstStyle/>
                    <a:p>
                      <a:r>
                        <a:rPr lang="bn-IN" sz="3600" b="1" dirty="0" smtClean="0">
                          <a:solidFill>
                            <a:srgbClr val="FF0000"/>
                          </a:solidFill>
                        </a:rPr>
                        <a:t>অগ্নিপুজক</a:t>
                      </a:r>
                      <a:r>
                        <a:rPr lang="bn-IN" sz="3600" b="1" baseline="0" dirty="0" smtClean="0">
                          <a:solidFill>
                            <a:srgbClr val="FF0000"/>
                          </a:solidFill>
                        </a:rPr>
                        <a:t> </a:t>
                      </a:r>
                      <a:endParaRPr lang="en-US" sz="3600" b="1" dirty="0">
                        <a:solidFill>
                          <a:srgbClr val="FF0000"/>
                        </a:solidFill>
                      </a:endParaRPr>
                    </a:p>
                  </a:txBody>
                  <a:tcPr/>
                </a:tc>
                <a:tc>
                  <a:txBody>
                    <a:bodyPr/>
                    <a:lstStyle/>
                    <a:p>
                      <a:pPr algn="r"/>
                      <a:r>
                        <a:rPr lang="ar-SA" sz="3600" b="1" dirty="0" smtClean="0">
                          <a:solidFill>
                            <a:srgbClr val="FF0000"/>
                          </a:solidFill>
                        </a:rPr>
                        <a:t>مجوسي </a:t>
                      </a:r>
                      <a:endParaRPr lang="en-US" sz="3600" b="1" dirty="0">
                        <a:solidFill>
                          <a:srgbClr val="FF0000"/>
                        </a:solidFill>
                      </a:endParaRPr>
                    </a:p>
                  </a:txBody>
                  <a:tcPr/>
                </a:tc>
                <a:extLst>
                  <a:ext uri="{0D108BD9-81ED-4DB2-BD59-A6C34878D82A}">
                    <a16:rowId xmlns:a16="http://schemas.microsoft.com/office/drawing/2014/main" val="2009077011"/>
                  </a:ext>
                </a:extLst>
              </a:tr>
              <a:tr h="951149">
                <a:tc>
                  <a:txBody>
                    <a:bodyPr/>
                    <a:lstStyle/>
                    <a:p>
                      <a:r>
                        <a:rPr lang="bn-IN" sz="3600" b="1" dirty="0" smtClean="0">
                          <a:solidFill>
                            <a:srgbClr val="FF0000"/>
                          </a:solidFill>
                        </a:rPr>
                        <a:t>দুই মহল্লা</a:t>
                      </a:r>
                      <a:r>
                        <a:rPr lang="bn-IN" sz="3600" b="1" baseline="0" dirty="0" smtClean="0">
                          <a:solidFill>
                            <a:srgbClr val="FF0000"/>
                          </a:solidFill>
                        </a:rPr>
                        <a:t>  </a:t>
                      </a:r>
                      <a:endParaRPr lang="en-US" sz="3600" b="1" dirty="0">
                        <a:solidFill>
                          <a:srgbClr val="FF0000"/>
                        </a:solidFill>
                      </a:endParaRPr>
                    </a:p>
                  </a:txBody>
                  <a:tcPr/>
                </a:tc>
                <a:tc>
                  <a:txBody>
                    <a:bodyPr/>
                    <a:lstStyle/>
                    <a:p>
                      <a:pPr algn="r"/>
                      <a:r>
                        <a:rPr lang="ar-SA" sz="3600" b="1" dirty="0" smtClean="0">
                          <a:solidFill>
                            <a:srgbClr val="FF0000"/>
                          </a:solidFill>
                        </a:rPr>
                        <a:t>حرتين </a:t>
                      </a:r>
                      <a:endParaRPr lang="en-US" sz="3600" b="1" dirty="0">
                        <a:solidFill>
                          <a:srgbClr val="FF0000"/>
                        </a:solidFill>
                      </a:endParaRPr>
                    </a:p>
                  </a:txBody>
                  <a:tcPr/>
                </a:tc>
                <a:tc>
                  <a:txBody>
                    <a:bodyPr/>
                    <a:lstStyle/>
                    <a:p>
                      <a:r>
                        <a:rPr lang="bn-IN" sz="3600" b="1" dirty="0" smtClean="0">
                          <a:solidFill>
                            <a:srgbClr val="FF0000"/>
                          </a:solidFill>
                        </a:rPr>
                        <a:t>বাসিন্দা </a:t>
                      </a:r>
                      <a:endParaRPr lang="en-US" sz="3600" b="1" dirty="0">
                        <a:solidFill>
                          <a:srgbClr val="FF0000"/>
                        </a:solidFill>
                      </a:endParaRPr>
                    </a:p>
                  </a:txBody>
                  <a:tcPr/>
                </a:tc>
                <a:tc>
                  <a:txBody>
                    <a:bodyPr/>
                    <a:lstStyle/>
                    <a:p>
                      <a:pPr algn="r"/>
                      <a:r>
                        <a:rPr lang="ar-SA" sz="3600" b="1" dirty="0" smtClean="0">
                          <a:solidFill>
                            <a:srgbClr val="FF0000"/>
                          </a:solidFill>
                        </a:rPr>
                        <a:t>قاطن </a:t>
                      </a:r>
                      <a:endParaRPr lang="en-US" sz="3600" b="1" dirty="0">
                        <a:solidFill>
                          <a:srgbClr val="FF0000"/>
                        </a:solidFill>
                      </a:endParaRPr>
                    </a:p>
                  </a:txBody>
                  <a:tcPr/>
                </a:tc>
                <a:extLst>
                  <a:ext uri="{0D108BD9-81ED-4DB2-BD59-A6C34878D82A}">
                    <a16:rowId xmlns:a16="http://schemas.microsoft.com/office/drawing/2014/main" val="1964156833"/>
                  </a:ext>
                </a:extLst>
              </a:tr>
              <a:tr h="951149">
                <a:tc>
                  <a:txBody>
                    <a:bodyPr/>
                    <a:lstStyle/>
                    <a:p>
                      <a:r>
                        <a:rPr lang="bn-IN" sz="3600" b="1" dirty="0" smtClean="0">
                          <a:solidFill>
                            <a:srgbClr val="FF0000"/>
                          </a:solidFill>
                        </a:rPr>
                        <a:t>তার</a:t>
                      </a:r>
                      <a:r>
                        <a:rPr lang="bn-IN" sz="3600" b="1" baseline="0" dirty="0" smtClean="0">
                          <a:solidFill>
                            <a:srgbClr val="FF0000"/>
                          </a:solidFill>
                        </a:rPr>
                        <a:t> প্রকৃতি </a:t>
                      </a:r>
                      <a:endParaRPr lang="en-US" sz="3600" b="1" dirty="0">
                        <a:solidFill>
                          <a:srgbClr val="FF0000"/>
                        </a:solidFill>
                      </a:endParaRPr>
                    </a:p>
                  </a:txBody>
                  <a:tcPr/>
                </a:tc>
                <a:tc>
                  <a:txBody>
                    <a:bodyPr/>
                    <a:lstStyle/>
                    <a:p>
                      <a:pPr algn="r"/>
                      <a:r>
                        <a:rPr lang="ar-SA" sz="3600" b="1" dirty="0" smtClean="0">
                          <a:solidFill>
                            <a:srgbClr val="FF0000"/>
                          </a:solidFill>
                        </a:rPr>
                        <a:t>حقيقتها</a:t>
                      </a:r>
                      <a:endParaRPr lang="en-US" sz="3600" b="1" dirty="0">
                        <a:solidFill>
                          <a:srgbClr val="FF0000"/>
                        </a:solidFill>
                      </a:endParaRPr>
                    </a:p>
                  </a:txBody>
                  <a:tcPr/>
                </a:tc>
                <a:tc>
                  <a:txBody>
                    <a:bodyPr/>
                    <a:lstStyle/>
                    <a:p>
                      <a:r>
                        <a:rPr lang="bn-IN" sz="3600" b="1" dirty="0" smtClean="0">
                          <a:solidFill>
                            <a:srgbClr val="FF0000"/>
                          </a:solidFill>
                        </a:rPr>
                        <a:t>গির্জা</a:t>
                      </a:r>
                      <a:r>
                        <a:rPr lang="bn-IN" sz="3600" b="1" baseline="0" dirty="0" smtClean="0">
                          <a:solidFill>
                            <a:srgbClr val="FF0000"/>
                          </a:solidFill>
                        </a:rPr>
                        <a:t>   </a:t>
                      </a:r>
                      <a:endParaRPr lang="en-US" sz="3600" b="1" dirty="0">
                        <a:solidFill>
                          <a:srgbClr val="FF0000"/>
                        </a:solidFill>
                      </a:endParaRPr>
                    </a:p>
                  </a:txBody>
                  <a:tcPr/>
                </a:tc>
                <a:tc>
                  <a:txBody>
                    <a:bodyPr/>
                    <a:lstStyle/>
                    <a:p>
                      <a:pPr algn="r"/>
                      <a:r>
                        <a:rPr lang="ar-SA" sz="3600" b="1" dirty="0" smtClean="0">
                          <a:solidFill>
                            <a:srgbClr val="FF0000"/>
                          </a:solidFill>
                        </a:rPr>
                        <a:t>الكنيسة</a:t>
                      </a:r>
                      <a:endParaRPr lang="en-US" sz="3600" b="1" dirty="0">
                        <a:solidFill>
                          <a:srgbClr val="FF0000"/>
                        </a:solidFill>
                      </a:endParaRPr>
                    </a:p>
                  </a:txBody>
                  <a:tcPr/>
                </a:tc>
                <a:extLst>
                  <a:ext uri="{0D108BD9-81ED-4DB2-BD59-A6C34878D82A}">
                    <a16:rowId xmlns:a16="http://schemas.microsoft.com/office/drawing/2014/main" val="3514066785"/>
                  </a:ext>
                </a:extLst>
              </a:tr>
              <a:tr h="951149">
                <a:tc>
                  <a:txBody>
                    <a:bodyPr/>
                    <a:lstStyle/>
                    <a:p>
                      <a:r>
                        <a:rPr lang="bn-IN" sz="3600" b="1" dirty="0" smtClean="0">
                          <a:solidFill>
                            <a:srgbClr val="FF0000"/>
                          </a:solidFill>
                        </a:rPr>
                        <a:t>অগ্রসর</a:t>
                      </a:r>
                      <a:r>
                        <a:rPr lang="bn-IN" sz="3600" b="1" baseline="0" dirty="0" smtClean="0">
                          <a:solidFill>
                            <a:srgbClr val="FF0000"/>
                          </a:solidFill>
                        </a:rPr>
                        <a:t> হলাম  </a:t>
                      </a:r>
                      <a:endParaRPr lang="en-US" sz="3600" b="1" dirty="0">
                        <a:solidFill>
                          <a:srgbClr val="FF0000"/>
                        </a:solidFill>
                      </a:endParaRPr>
                    </a:p>
                  </a:txBody>
                  <a:tcPr/>
                </a:tc>
                <a:tc>
                  <a:txBody>
                    <a:bodyPr/>
                    <a:lstStyle/>
                    <a:p>
                      <a:pPr algn="r"/>
                      <a:r>
                        <a:rPr lang="ar-SA" sz="3600" b="1" dirty="0" smtClean="0">
                          <a:solidFill>
                            <a:srgbClr val="FF0000"/>
                          </a:solidFill>
                        </a:rPr>
                        <a:t>فاكببت  </a:t>
                      </a:r>
                      <a:endParaRPr lang="en-US" sz="3600" b="1" dirty="0">
                        <a:solidFill>
                          <a:srgbClr val="FF0000"/>
                        </a:solidFill>
                      </a:endParaRPr>
                    </a:p>
                  </a:txBody>
                  <a:tcPr/>
                </a:tc>
                <a:tc>
                  <a:txBody>
                    <a:bodyPr/>
                    <a:lstStyle/>
                    <a:p>
                      <a:r>
                        <a:rPr lang="bn-IN" sz="3600" b="1" baseline="0" dirty="0" smtClean="0">
                          <a:solidFill>
                            <a:srgbClr val="FF0000"/>
                          </a:solidFill>
                        </a:rPr>
                        <a:t>খেজুর গাছ  </a:t>
                      </a:r>
                      <a:endParaRPr lang="en-US" sz="3600" b="1" dirty="0">
                        <a:solidFill>
                          <a:srgbClr val="FF0000"/>
                        </a:solidFill>
                      </a:endParaRPr>
                    </a:p>
                  </a:txBody>
                  <a:tcPr/>
                </a:tc>
                <a:tc>
                  <a:txBody>
                    <a:bodyPr/>
                    <a:lstStyle/>
                    <a:p>
                      <a:pPr algn="r"/>
                      <a:r>
                        <a:rPr lang="ar-SA" sz="3600" b="1" dirty="0" smtClean="0">
                          <a:solidFill>
                            <a:srgbClr val="FF0000"/>
                          </a:solidFill>
                        </a:rPr>
                        <a:t>نخلة</a:t>
                      </a:r>
                      <a:endParaRPr lang="en-US" sz="3600" b="1" dirty="0">
                        <a:solidFill>
                          <a:srgbClr val="FF0000"/>
                        </a:solidFill>
                      </a:endParaRPr>
                    </a:p>
                  </a:txBody>
                  <a:tcPr/>
                </a:tc>
                <a:extLst>
                  <a:ext uri="{0D108BD9-81ED-4DB2-BD59-A6C34878D82A}">
                    <a16:rowId xmlns:a16="http://schemas.microsoft.com/office/drawing/2014/main" val="965678571"/>
                  </a:ext>
                </a:extLst>
              </a:tr>
              <a:tr h="951149">
                <a:tc>
                  <a:txBody>
                    <a:bodyPr/>
                    <a:lstStyle/>
                    <a:p>
                      <a:pPr algn="l"/>
                      <a:r>
                        <a:rPr lang="bn-IN" sz="2400" b="1" dirty="0" smtClean="0">
                          <a:solidFill>
                            <a:srgbClr val="FF0000"/>
                          </a:solidFill>
                        </a:rPr>
                        <a:t>আমি তা মান্নত করেছি</a:t>
                      </a:r>
                      <a:r>
                        <a:rPr lang="bn-IN" sz="2400" b="1" baseline="0" dirty="0" smtClean="0">
                          <a:solidFill>
                            <a:srgbClr val="FF0000"/>
                          </a:solidFill>
                        </a:rPr>
                        <a:t> </a:t>
                      </a:r>
                      <a:endParaRPr lang="en-US" sz="3600" b="1" dirty="0">
                        <a:solidFill>
                          <a:srgbClr val="FF0000"/>
                        </a:solidFill>
                      </a:endParaRPr>
                    </a:p>
                  </a:txBody>
                  <a:tcPr/>
                </a:tc>
                <a:tc>
                  <a:txBody>
                    <a:bodyPr/>
                    <a:lstStyle/>
                    <a:p>
                      <a:pPr algn="r"/>
                      <a:r>
                        <a:rPr lang="ar-SA" sz="3600" b="1" dirty="0" smtClean="0">
                          <a:solidFill>
                            <a:srgbClr val="FF0000"/>
                          </a:solidFill>
                        </a:rPr>
                        <a:t>نذرته </a:t>
                      </a:r>
                      <a:endParaRPr lang="en-US" sz="3600" b="1" dirty="0">
                        <a:solidFill>
                          <a:srgbClr val="FF0000"/>
                        </a:solidFill>
                      </a:endParaRPr>
                    </a:p>
                  </a:txBody>
                  <a:tcPr/>
                </a:tc>
                <a:tc>
                  <a:txBody>
                    <a:bodyPr/>
                    <a:lstStyle/>
                    <a:p>
                      <a:r>
                        <a:rPr lang="bn-IN" sz="3600" b="1" dirty="0" smtClean="0">
                          <a:solidFill>
                            <a:srgbClr val="FF0000"/>
                          </a:solidFill>
                        </a:rPr>
                        <a:t>উপঢৌকন</a:t>
                      </a:r>
                      <a:r>
                        <a:rPr lang="bn-IN" sz="3600" b="1" baseline="0" dirty="0" smtClean="0">
                          <a:solidFill>
                            <a:srgbClr val="FF0000"/>
                          </a:solidFill>
                        </a:rPr>
                        <a:t> </a:t>
                      </a:r>
                      <a:endParaRPr lang="en-US" sz="3600" b="1" dirty="0">
                        <a:solidFill>
                          <a:srgbClr val="FF0000"/>
                        </a:solidFill>
                      </a:endParaRPr>
                    </a:p>
                  </a:txBody>
                  <a:tcPr/>
                </a:tc>
                <a:tc>
                  <a:txBody>
                    <a:bodyPr/>
                    <a:lstStyle/>
                    <a:p>
                      <a:pPr algn="r"/>
                      <a:r>
                        <a:rPr lang="ar-SA" sz="3600" b="1" dirty="0" smtClean="0">
                          <a:solidFill>
                            <a:srgbClr val="FF0000"/>
                          </a:solidFill>
                        </a:rPr>
                        <a:t>الهدية  </a:t>
                      </a:r>
                      <a:endParaRPr lang="en-US" sz="3600" b="1" dirty="0">
                        <a:solidFill>
                          <a:srgbClr val="FF0000"/>
                        </a:solidFill>
                      </a:endParaRPr>
                    </a:p>
                  </a:txBody>
                  <a:tcPr/>
                </a:tc>
                <a:extLst>
                  <a:ext uri="{0D108BD9-81ED-4DB2-BD59-A6C34878D82A}">
                    <a16:rowId xmlns:a16="http://schemas.microsoft.com/office/drawing/2014/main" val="110195553"/>
                  </a:ext>
                </a:extLst>
              </a:tr>
            </a:tbl>
          </a:graphicData>
        </a:graphic>
      </p:graphicFrame>
      <p:sp>
        <p:nvSpPr>
          <p:cNvPr id="4" name="Date Placeholder 3"/>
          <p:cNvSpPr>
            <a:spLocks noGrp="1"/>
          </p:cNvSpPr>
          <p:nvPr>
            <p:ph type="dt" sz="half" idx="10"/>
          </p:nvPr>
        </p:nvSpPr>
        <p:spPr/>
        <p:txBody>
          <a:bodyPr/>
          <a:lstStyle/>
          <a:p>
            <a:fld id="{4F48348F-2694-4276-A65D-03BE5FC54F95}"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6" name="Slide Number Placeholder 5"/>
          <p:cNvSpPr>
            <a:spLocks noGrp="1"/>
          </p:cNvSpPr>
          <p:nvPr>
            <p:ph type="sldNum" sz="quarter" idx="12"/>
          </p:nvPr>
        </p:nvSpPr>
        <p:spPr/>
        <p:txBody>
          <a:bodyPr/>
          <a:lstStyle/>
          <a:p>
            <a:fld id="{48D64D27-F35E-47C4-9216-EB78DEB7731C}" type="slidenum">
              <a:rPr lang="en-US" smtClean="0"/>
              <a:t>17</a:t>
            </a:fld>
            <a:endParaRPr lang="en-US"/>
          </a:p>
        </p:txBody>
      </p:sp>
    </p:spTree>
    <p:extLst>
      <p:ext uri="{BB962C8B-B14F-4D97-AF65-F5344CB8AC3E}">
        <p14:creationId xmlns:p14="http://schemas.microsoft.com/office/powerpoint/2010/main" val="4264997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59667" y="107589"/>
            <a:ext cx="5094683" cy="646331"/>
          </a:xfrm>
          <a:prstGeom prst="rect">
            <a:avLst/>
          </a:prstGeom>
          <a:solidFill>
            <a:srgbClr val="002060"/>
          </a:solidFill>
        </p:spPr>
        <p:txBody>
          <a:bodyPr wrap="square" rtlCol="0">
            <a:spAutoFit/>
          </a:bodyPr>
          <a:lstStyle/>
          <a:p>
            <a:pPr algn="r"/>
            <a:r>
              <a:rPr lang="bn-IN" sz="3600" b="1" dirty="0" smtClean="0">
                <a:solidFill>
                  <a:srgbClr val="FF0000"/>
                </a:solidFill>
              </a:rPr>
              <a:t>জোড়ায় কাজ </a:t>
            </a:r>
            <a:r>
              <a:rPr lang="ar-SA" sz="3600" b="1" dirty="0" smtClean="0">
                <a:solidFill>
                  <a:srgbClr val="FF0000"/>
                </a:solidFill>
              </a:rPr>
              <a:t>أعمل الشفع </a:t>
            </a:r>
            <a:endParaRPr lang="en-US" sz="3600" b="1" dirty="0">
              <a:solidFill>
                <a:srgbClr val="FF0000"/>
              </a:solidFill>
            </a:endParaRPr>
          </a:p>
        </p:txBody>
      </p:sp>
      <p:sp>
        <p:nvSpPr>
          <p:cNvPr id="2" name="Rounded Rectangle 1"/>
          <p:cNvSpPr/>
          <p:nvPr/>
        </p:nvSpPr>
        <p:spPr>
          <a:xfrm>
            <a:off x="3155324" y="753919"/>
            <a:ext cx="8937940" cy="971849"/>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السؤال {أ}: متي واين ولد النبي {ص}  </a:t>
            </a:r>
            <a:endParaRPr lang="en-US" sz="3200" b="1" dirty="0">
              <a:solidFill>
                <a:srgbClr val="FF0000"/>
              </a:solidFill>
            </a:endParaRPr>
          </a:p>
        </p:txBody>
      </p:sp>
      <p:sp>
        <p:nvSpPr>
          <p:cNvPr id="3" name="Rounded Rectangle 2"/>
          <p:cNvSpPr/>
          <p:nvPr/>
        </p:nvSpPr>
        <p:spPr>
          <a:xfrm>
            <a:off x="1815921" y="1893194"/>
            <a:ext cx="10376079" cy="1017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الجواب : ولد النبي {ص} في مكة المكرمة سنة 570م </a:t>
            </a:r>
            <a:endParaRPr lang="en-US" sz="3200" b="1" dirty="0">
              <a:solidFill>
                <a:srgbClr val="FF0000"/>
              </a:solidFill>
            </a:endParaRPr>
          </a:p>
        </p:txBody>
      </p:sp>
      <p:sp>
        <p:nvSpPr>
          <p:cNvPr id="5" name="Rounded Rectangle 4"/>
          <p:cNvSpPr/>
          <p:nvPr/>
        </p:nvSpPr>
        <p:spPr>
          <a:xfrm>
            <a:off x="2258291" y="3078052"/>
            <a:ext cx="9933709" cy="837125"/>
          </a:xfrm>
          <a:prstGeom prst="roundRect">
            <a:avLst>
              <a:gd name="adj" fmla="val 22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السؤال {ب} ما اسم ابوي النبي {ص} </a:t>
            </a:r>
            <a:endParaRPr lang="en-US" sz="3200" b="1" dirty="0">
              <a:solidFill>
                <a:srgbClr val="FF0000"/>
              </a:solidFill>
            </a:endParaRPr>
          </a:p>
        </p:txBody>
      </p:sp>
      <p:sp>
        <p:nvSpPr>
          <p:cNvPr id="6" name="Rounded Rectangle 5"/>
          <p:cNvSpPr/>
          <p:nvPr/>
        </p:nvSpPr>
        <p:spPr>
          <a:xfrm>
            <a:off x="1609858" y="4082603"/>
            <a:ext cx="104834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الجواب : اسم ابي النبي {ص} عبد الله و اسم امه امنة </a:t>
            </a:r>
            <a:endParaRPr lang="en-US" sz="3200" b="1" dirty="0">
              <a:solidFill>
                <a:srgbClr val="FF0000"/>
              </a:solidFill>
            </a:endParaRPr>
          </a:p>
        </p:txBody>
      </p:sp>
      <p:sp>
        <p:nvSpPr>
          <p:cNvPr id="7" name="Date Placeholder 6"/>
          <p:cNvSpPr>
            <a:spLocks noGrp="1"/>
          </p:cNvSpPr>
          <p:nvPr>
            <p:ph type="dt" sz="half" idx="10"/>
          </p:nvPr>
        </p:nvSpPr>
        <p:spPr/>
        <p:txBody>
          <a:bodyPr/>
          <a:lstStyle/>
          <a:p>
            <a:fld id="{CE6129FE-2127-4B20-AB05-FEF057B7B348}" type="datetime1">
              <a:rPr lang="en-US" smtClean="0"/>
              <a:t>4/23/2018</a:t>
            </a:fld>
            <a:endParaRPr lang="en-US"/>
          </a:p>
        </p:txBody>
      </p:sp>
      <p:sp>
        <p:nvSpPr>
          <p:cNvPr id="8" name="Footer Placeholder 7"/>
          <p:cNvSpPr>
            <a:spLocks noGrp="1"/>
          </p:cNvSpPr>
          <p:nvPr>
            <p:ph type="ftr" sz="quarter" idx="11"/>
          </p:nvPr>
        </p:nvSpPr>
        <p:spPr/>
        <p:txBody>
          <a:bodyPr/>
          <a:lstStyle/>
          <a:p>
            <a:r>
              <a:rPr lang="en-US" smtClean="0"/>
              <a:t>muhammadrukunuddinquadery@gmail.com</a:t>
            </a:r>
            <a:endParaRPr lang="en-US"/>
          </a:p>
        </p:txBody>
      </p:sp>
      <p:sp>
        <p:nvSpPr>
          <p:cNvPr id="9" name="Slide Number Placeholder 8"/>
          <p:cNvSpPr>
            <a:spLocks noGrp="1"/>
          </p:cNvSpPr>
          <p:nvPr>
            <p:ph type="sldNum" sz="quarter" idx="12"/>
          </p:nvPr>
        </p:nvSpPr>
        <p:spPr/>
        <p:txBody>
          <a:bodyPr/>
          <a:lstStyle/>
          <a:p>
            <a:fld id="{48D64D27-F35E-47C4-9216-EB78DEB7731C}" type="slidenum">
              <a:rPr lang="en-US" smtClean="0"/>
              <a:t>18</a:t>
            </a:fld>
            <a:endParaRPr lang="en-US"/>
          </a:p>
        </p:txBody>
      </p:sp>
    </p:spTree>
    <p:extLst>
      <p:ext uri="{BB962C8B-B14F-4D97-AF65-F5344CB8AC3E}">
        <p14:creationId xmlns:p14="http://schemas.microsoft.com/office/powerpoint/2010/main" val="12296694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490175" y="0"/>
            <a:ext cx="560231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FF0000"/>
                </a:solidFill>
              </a:rPr>
              <a:t>দলগত কাজ – </a:t>
            </a:r>
            <a:r>
              <a:rPr lang="ar-SA" sz="3200" b="1" dirty="0" smtClean="0">
                <a:solidFill>
                  <a:srgbClr val="FF0000"/>
                </a:solidFill>
              </a:rPr>
              <a:t>أعمل الاجتمعي</a:t>
            </a:r>
            <a:endParaRPr lang="en-US" sz="3200" b="1" dirty="0">
              <a:solidFill>
                <a:srgbClr val="FF0000"/>
              </a:solidFill>
            </a:endParaRPr>
          </a:p>
        </p:txBody>
      </p:sp>
      <p:sp>
        <p:nvSpPr>
          <p:cNvPr id="3" name="Date Placeholder 2"/>
          <p:cNvSpPr>
            <a:spLocks noGrp="1"/>
          </p:cNvSpPr>
          <p:nvPr>
            <p:ph type="dt" sz="half" idx="10"/>
          </p:nvPr>
        </p:nvSpPr>
        <p:spPr/>
        <p:txBody>
          <a:bodyPr/>
          <a:lstStyle/>
          <a:p>
            <a:fld id="{F5450205-3BA9-4DFC-A4E5-AC32553B5A8F}" type="datetime1">
              <a:rPr lang="en-US" smtClean="0"/>
              <a:t>4/23/2018</a:t>
            </a:fld>
            <a:endParaRPr lang="en-US"/>
          </a:p>
        </p:txBody>
      </p:sp>
      <p:sp>
        <p:nvSpPr>
          <p:cNvPr id="9" name="Footer Placeholder 8"/>
          <p:cNvSpPr>
            <a:spLocks noGrp="1"/>
          </p:cNvSpPr>
          <p:nvPr>
            <p:ph type="ftr" sz="quarter" idx="11"/>
          </p:nvPr>
        </p:nvSpPr>
        <p:spPr/>
        <p:txBody>
          <a:bodyPr/>
          <a:lstStyle/>
          <a:p>
            <a:r>
              <a:rPr lang="en-US" smtClean="0"/>
              <a:t>muhammadrukunuddinquadery@gmail.com</a:t>
            </a:r>
            <a:endParaRPr lang="en-US"/>
          </a:p>
        </p:txBody>
      </p:sp>
      <p:sp>
        <p:nvSpPr>
          <p:cNvPr id="10" name="Slide Number Placeholder 9"/>
          <p:cNvSpPr>
            <a:spLocks noGrp="1"/>
          </p:cNvSpPr>
          <p:nvPr>
            <p:ph type="sldNum" sz="quarter" idx="12"/>
          </p:nvPr>
        </p:nvSpPr>
        <p:spPr/>
        <p:txBody>
          <a:bodyPr/>
          <a:lstStyle/>
          <a:p>
            <a:fld id="{48D64D27-F35E-47C4-9216-EB78DEB7731C}" type="slidenum">
              <a:rPr lang="en-US" smtClean="0"/>
              <a:t>19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855768837"/>
              </p:ext>
            </p:extLst>
          </p:nvPr>
        </p:nvGraphicFramePr>
        <p:xfrm>
          <a:off x="5500255" y="988060"/>
          <a:ext cx="6470072" cy="762000"/>
        </p:xfrm>
        <a:graphic>
          <a:graphicData uri="http://schemas.openxmlformats.org/drawingml/2006/table">
            <a:tbl>
              <a:tblPr firstRow="1" bandRow="1">
                <a:tableStyleId>{5C22544A-7EE6-4342-B048-85BDC9FD1C3A}</a:tableStyleId>
              </a:tblPr>
              <a:tblGrid>
                <a:gridCol w="6470072">
                  <a:extLst>
                    <a:ext uri="{9D8B030D-6E8A-4147-A177-3AD203B41FA5}">
                      <a16:colId xmlns:a16="http://schemas.microsoft.com/office/drawing/2014/main" val="1925190212"/>
                    </a:ext>
                  </a:extLst>
                </a:gridCol>
              </a:tblGrid>
              <a:tr h="370840">
                <a:tc>
                  <a:txBody>
                    <a:bodyPr/>
                    <a:lstStyle/>
                    <a:p>
                      <a:pPr algn="r"/>
                      <a:r>
                        <a:rPr lang="ar-SA" sz="4400" dirty="0" smtClean="0"/>
                        <a:t>هات مرادف الكلمات الاتيه: </a:t>
                      </a:r>
                      <a:endParaRPr lang="en-US" sz="4400" dirty="0"/>
                    </a:p>
                  </a:txBody>
                  <a:tcPr/>
                </a:tc>
                <a:extLst>
                  <a:ext uri="{0D108BD9-81ED-4DB2-BD59-A6C34878D82A}">
                    <a16:rowId xmlns:a16="http://schemas.microsoft.com/office/drawing/2014/main" val="106993981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39222896"/>
              </p:ext>
            </p:extLst>
          </p:nvPr>
        </p:nvGraphicFramePr>
        <p:xfrm>
          <a:off x="0" y="2082800"/>
          <a:ext cx="11069782" cy="822960"/>
        </p:xfrm>
        <a:graphic>
          <a:graphicData uri="http://schemas.openxmlformats.org/drawingml/2006/table">
            <a:tbl>
              <a:tblPr firstRow="1" bandRow="1">
                <a:tableStyleId>{5C22544A-7EE6-4342-B048-85BDC9FD1C3A}</a:tableStyleId>
              </a:tblPr>
              <a:tblGrid>
                <a:gridCol w="11069782">
                  <a:extLst>
                    <a:ext uri="{9D8B030D-6E8A-4147-A177-3AD203B41FA5}">
                      <a16:colId xmlns:a16="http://schemas.microsoft.com/office/drawing/2014/main" val="1100827239"/>
                    </a:ext>
                  </a:extLst>
                </a:gridCol>
              </a:tblGrid>
              <a:tr h="370840">
                <a:tc>
                  <a:txBody>
                    <a:bodyPr/>
                    <a:lstStyle/>
                    <a:p>
                      <a:r>
                        <a:rPr lang="bn-IN" sz="4800" dirty="0" smtClean="0"/>
                        <a:t>নিন্মের শব্দ</a:t>
                      </a:r>
                      <a:r>
                        <a:rPr lang="bn-IN" sz="4800" baseline="0" dirty="0" smtClean="0"/>
                        <a:t>গুলোর সমার্থক শব্দ লেখঃ </a:t>
                      </a:r>
                      <a:endParaRPr lang="en-US" sz="4800" dirty="0"/>
                    </a:p>
                  </a:txBody>
                  <a:tcPr/>
                </a:tc>
                <a:extLst>
                  <a:ext uri="{0D108BD9-81ED-4DB2-BD59-A6C34878D82A}">
                    <a16:rowId xmlns:a16="http://schemas.microsoft.com/office/drawing/2014/main" val="216613757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84415861"/>
              </p:ext>
            </p:extLst>
          </p:nvPr>
        </p:nvGraphicFramePr>
        <p:xfrm>
          <a:off x="2867891" y="3153179"/>
          <a:ext cx="9298709" cy="822960"/>
        </p:xfrm>
        <a:graphic>
          <a:graphicData uri="http://schemas.openxmlformats.org/drawingml/2006/table">
            <a:tbl>
              <a:tblPr firstRow="1" bandRow="1">
                <a:tableStyleId>{5C22544A-7EE6-4342-B048-85BDC9FD1C3A}</a:tableStyleId>
              </a:tblPr>
              <a:tblGrid>
                <a:gridCol w="9298709">
                  <a:extLst>
                    <a:ext uri="{9D8B030D-6E8A-4147-A177-3AD203B41FA5}">
                      <a16:colId xmlns:a16="http://schemas.microsoft.com/office/drawing/2014/main" val="864181918"/>
                    </a:ext>
                  </a:extLst>
                </a:gridCol>
              </a:tblGrid>
              <a:tr h="370840">
                <a:tc>
                  <a:txBody>
                    <a:bodyPr/>
                    <a:lstStyle/>
                    <a:p>
                      <a:pPr algn="r"/>
                      <a:r>
                        <a:rPr lang="ar-SA" sz="4800" dirty="0" smtClean="0"/>
                        <a:t>مات , كفل , بلغ , هاجر, قدم </a:t>
                      </a:r>
                      <a:endParaRPr lang="en-US" sz="4800" dirty="0"/>
                    </a:p>
                  </a:txBody>
                  <a:tcPr/>
                </a:tc>
                <a:extLst>
                  <a:ext uri="{0D108BD9-81ED-4DB2-BD59-A6C34878D82A}">
                    <a16:rowId xmlns:a16="http://schemas.microsoft.com/office/drawing/2014/main" val="245411717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42483522"/>
              </p:ext>
            </p:extLst>
          </p:nvPr>
        </p:nvGraphicFramePr>
        <p:xfrm>
          <a:off x="4038600" y="4436110"/>
          <a:ext cx="8128000" cy="822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45668067"/>
                    </a:ext>
                  </a:extLst>
                </a:gridCol>
              </a:tblGrid>
              <a:tr h="370840">
                <a:tc>
                  <a:txBody>
                    <a:bodyPr/>
                    <a:lstStyle/>
                    <a:p>
                      <a:pPr algn="r"/>
                      <a:r>
                        <a:rPr lang="ar-SA" sz="4800" dirty="0" smtClean="0"/>
                        <a:t>الجواب: مرادف الكلمات: </a:t>
                      </a:r>
                      <a:endParaRPr lang="en-US" sz="4800" dirty="0"/>
                    </a:p>
                  </a:txBody>
                  <a:tcPr/>
                </a:tc>
                <a:extLst>
                  <a:ext uri="{0D108BD9-81ED-4DB2-BD59-A6C34878D82A}">
                    <a16:rowId xmlns:a16="http://schemas.microsoft.com/office/drawing/2014/main" val="2611988334"/>
                  </a:ext>
                </a:extLst>
              </a:tr>
            </a:tbl>
          </a:graphicData>
        </a:graphic>
      </p:graphicFrame>
    </p:spTree>
    <p:extLst>
      <p:ext uri="{BB962C8B-B14F-4D97-AF65-F5344CB8AC3E}">
        <p14:creationId xmlns:p14="http://schemas.microsoft.com/office/powerpoint/2010/main" val="37515783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CC974-F138-4781-BAB8-2381C54E95DE}"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2</a:t>
            </a:fld>
            <a:endParaRPr lang="en-US"/>
          </a:p>
        </p:txBody>
      </p:sp>
    </p:spTree>
    <p:extLst>
      <p:ext uri="{BB962C8B-B14F-4D97-AF65-F5344CB8AC3E}">
        <p14:creationId xmlns:p14="http://schemas.microsoft.com/office/powerpoint/2010/main" val="29477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FBD427-DCE1-4DE8-87B7-5D943F920C35}"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64106288"/>
              </p:ext>
            </p:extLst>
          </p:nvPr>
        </p:nvGraphicFramePr>
        <p:xfrm>
          <a:off x="25398" y="0"/>
          <a:ext cx="11889510" cy="5486400"/>
        </p:xfrm>
        <a:graphic>
          <a:graphicData uri="http://schemas.openxmlformats.org/drawingml/2006/table">
            <a:tbl>
              <a:tblPr firstRow="1" bandRow="1">
                <a:tableStyleId>{5C22544A-7EE6-4342-B048-85BDC9FD1C3A}</a:tableStyleId>
              </a:tblPr>
              <a:tblGrid>
                <a:gridCol w="5944755">
                  <a:extLst>
                    <a:ext uri="{9D8B030D-6E8A-4147-A177-3AD203B41FA5}">
                      <a16:colId xmlns:a16="http://schemas.microsoft.com/office/drawing/2014/main" val="3357168324"/>
                    </a:ext>
                  </a:extLst>
                </a:gridCol>
                <a:gridCol w="5944755">
                  <a:extLst>
                    <a:ext uri="{9D8B030D-6E8A-4147-A177-3AD203B41FA5}">
                      <a16:colId xmlns:a16="http://schemas.microsoft.com/office/drawing/2014/main" val="325417844"/>
                    </a:ext>
                  </a:extLst>
                </a:gridCol>
              </a:tblGrid>
              <a:tr h="370840">
                <a:tc>
                  <a:txBody>
                    <a:bodyPr/>
                    <a:lstStyle/>
                    <a:p>
                      <a:pPr algn="ctr"/>
                      <a:r>
                        <a:rPr lang="ar-SA" sz="5400" dirty="0" smtClean="0"/>
                        <a:t>الكلمة المرادفة</a:t>
                      </a:r>
                      <a:endParaRPr lang="en-US" sz="5400" dirty="0"/>
                    </a:p>
                  </a:txBody>
                  <a:tcPr/>
                </a:tc>
                <a:tc>
                  <a:txBody>
                    <a:bodyPr/>
                    <a:lstStyle/>
                    <a:p>
                      <a:pPr algn="ctr"/>
                      <a:r>
                        <a:rPr lang="ar-SA" sz="5400" dirty="0" smtClean="0"/>
                        <a:t>الكلمة المذكورة</a:t>
                      </a:r>
                      <a:endParaRPr lang="en-US" sz="5400" dirty="0"/>
                    </a:p>
                  </a:txBody>
                  <a:tcPr/>
                </a:tc>
                <a:extLst>
                  <a:ext uri="{0D108BD9-81ED-4DB2-BD59-A6C34878D82A}">
                    <a16:rowId xmlns:a16="http://schemas.microsoft.com/office/drawing/2014/main" val="1645400695"/>
                  </a:ext>
                </a:extLst>
              </a:tr>
              <a:tr h="370840">
                <a:tc>
                  <a:txBody>
                    <a:bodyPr/>
                    <a:lstStyle/>
                    <a:p>
                      <a:pPr algn="ctr"/>
                      <a:r>
                        <a:rPr lang="ar-SA" sz="5400" b="1" dirty="0" smtClean="0"/>
                        <a:t>توفي </a:t>
                      </a:r>
                      <a:endParaRPr lang="en-US" sz="5400" b="1" dirty="0"/>
                    </a:p>
                  </a:txBody>
                  <a:tcPr/>
                </a:tc>
                <a:tc>
                  <a:txBody>
                    <a:bodyPr/>
                    <a:lstStyle/>
                    <a:p>
                      <a:pPr algn="ctr"/>
                      <a:r>
                        <a:rPr lang="ar-SA" sz="5400" b="1" dirty="0" smtClean="0"/>
                        <a:t>مات  </a:t>
                      </a:r>
                      <a:endParaRPr lang="en-US" sz="5400" b="1" dirty="0"/>
                    </a:p>
                  </a:txBody>
                  <a:tcPr/>
                </a:tc>
                <a:extLst>
                  <a:ext uri="{0D108BD9-81ED-4DB2-BD59-A6C34878D82A}">
                    <a16:rowId xmlns:a16="http://schemas.microsoft.com/office/drawing/2014/main" val="3132351565"/>
                  </a:ext>
                </a:extLst>
              </a:tr>
              <a:tr h="370840">
                <a:tc>
                  <a:txBody>
                    <a:bodyPr/>
                    <a:lstStyle/>
                    <a:p>
                      <a:pPr algn="ctr"/>
                      <a:r>
                        <a:rPr lang="ar-SA" sz="5400" b="1" dirty="0" smtClean="0"/>
                        <a:t>ربي</a:t>
                      </a:r>
                      <a:endParaRPr lang="en-US" sz="5400" b="1" dirty="0"/>
                    </a:p>
                  </a:txBody>
                  <a:tcPr/>
                </a:tc>
                <a:tc>
                  <a:txBody>
                    <a:bodyPr/>
                    <a:lstStyle/>
                    <a:p>
                      <a:pPr algn="ctr"/>
                      <a:r>
                        <a:rPr lang="ar-SA" sz="5400" b="1" dirty="0" smtClean="0"/>
                        <a:t>كفل </a:t>
                      </a:r>
                      <a:endParaRPr lang="en-US" sz="5400" b="1" dirty="0"/>
                    </a:p>
                  </a:txBody>
                  <a:tcPr/>
                </a:tc>
                <a:extLst>
                  <a:ext uri="{0D108BD9-81ED-4DB2-BD59-A6C34878D82A}">
                    <a16:rowId xmlns:a16="http://schemas.microsoft.com/office/drawing/2014/main" val="2330266911"/>
                  </a:ext>
                </a:extLst>
              </a:tr>
              <a:tr h="370840">
                <a:tc>
                  <a:txBody>
                    <a:bodyPr/>
                    <a:lstStyle/>
                    <a:p>
                      <a:pPr algn="ctr"/>
                      <a:r>
                        <a:rPr lang="ar-SA" sz="5400" b="1" dirty="0" smtClean="0"/>
                        <a:t>وصل</a:t>
                      </a:r>
                      <a:endParaRPr lang="en-US" sz="5400" b="1" dirty="0"/>
                    </a:p>
                  </a:txBody>
                  <a:tcPr/>
                </a:tc>
                <a:tc>
                  <a:txBody>
                    <a:bodyPr/>
                    <a:lstStyle/>
                    <a:p>
                      <a:pPr algn="ctr"/>
                      <a:r>
                        <a:rPr lang="ar-SA" sz="5400" b="1" dirty="0" smtClean="0"/>
                        <a:t>بلغ</a:t>
                      </a:r>
                      <a:endParaRPr lang="en-US" sz="5400" b="1" dirty="0"/>
                    </a:p>
                  </a:txBody>
                  <a:tcPr/>
                </a:tc>
                <a:extLst>
                  <a:ext uri="{0D108BD9-81ED-4DB2-BD59-A6C34878D82A}">
                    <a16:rowId xmlns:a16="http://schemas.microsoft.com/office/drawing/2014/main" val="4013136298"/>
                  </a:ext>
                </a:extLst>
              </a:tr>
              <a:tr h="370840">
                <a:tc>
                  <a:txBody>
                    <a:bodyPr/>
                    <a:lstStyle/>
                    <a:p>
                      <a:pPr algn="ctr"/>
                      <a:r>
                        <a:rPr lang="ar-SA" sz="5400" b="1" dirty="0" smtClean="0"/>
                        <a:t>ترك</a:t>
                      </a:r>
                      <a:r>
                        <a:rPr lang="ar-SA" sz="5400" b="1" baseline="0" dirty="0" smtClean="0"/>
                        <a:t> </a:t>
                      </a:r>
                      <a:endParaRPr lang="en-US" sz="5400" b="1" dirty="0"/>
                    </a:p>
                  </a:txBody>
                  <a:tcPr/>
                </a:tc>
                <a:tc>
                  <a:txBody>
                    <a:bodyPr/>
                    <a:lstStyle/>
                    <a:p>
                      <a:pPr algn="ctr"/>
                      <a:r>
                        <a:rPr lang="ar-SA" sz="5400" b="1" dirty="0" smtClean="0"/>
                        <a:t>هاجر</a:t>
                      </a:r>
                      <a:endParaRPr lang="en-US" sz="5400" b="1" dirty="0"/>
                    </a:p>
                  </a:txBody>
                  <a:tcPr/>
                </a:tc>
                <a:extLst>
                  <a:ext uri="{0D108BD9-81ED-4DB2-BD59-A6C34878D82A}">
                    <a16:rowId xmlns:a16="http://schemas.microsoft.com/office/drawing/2014/main" val="3268145304"/>
                  </a:ext>
                </a:extLst>
              </a:tr>
              <a:tr h="370840">
                <a:tc>
                  <a:txBody>
                    <a:bodyPr/>
                    <a:lstStyle/>
                    <a:p>
                      <a:pPr algn="ctr"/>
                      <a:r>
                        <a:rPr lang="ar-SA" sz="5400" b="1" dirty="0" smtClean="0"/>
                        <a:t>جاء</a:t>
                      </a:r>
                      <a:endParaRPr lang="en-US" sz="5400" b="1" dirty="0"/>
                    </a:p>
                  </a:txBody>
                  <a:tcPr/>
                </a:tc>
                <a:tc>
                  <a:txBody>
                    <a:bodyPr/>
                    <a:lstStyle/>
                    <a:p>
                      <a:pPr algn="ctr"/>
                      <a:r>
                        <a:rPr lang="ar-SA" sz="5400" b="1" dirty="0" smtClean="0"/>
                        <a:t>قدم</a:t>
                      </a:r>
                      <a:endParaRPr lang="en-US" sz="5400" b="1" dirty="0"/>
                    </a:p>
                  </a:txBody>
                  <a:tcPr/>
                </a:tc>
                <a:extLst>
                  <a:ext uri="{0D108BD9-81ED-4DB2-BD59-A6C34878D82A}">
                    <a16:rowId xmlns:a16="http://schemas.microsoft.com/office/drawing/2014/main" val="1264822473"/>
                  </a:ext>
                </a:extLst>
              </a:tr>
            </a:tbl>
          </a:graphicData>
        </a:graphic>
      </p:graphicFrame>
    </p:spTree>
    <p:extLst>
      <p:ext uri="{BB962C8B-B14F-4D97-AF65-F5344CB8AC3E}">
        <p14:creationId xmlns:p14="http://schemas.microsoft.com/office/powerpoint/2010/main" val="33886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4641273" cy="830997"/>
          </a:xfrm>
          <a:prstGeom prst="rect">
            <a:avLst/>
          </a:prstGeom>
          <a:solidFill>
            <a:srgbClr val="00B050"/>
          </a:solidFill>
        </p:spPr>
        <p:txBody>
          <a:bodyPr wrap="square" rtlCol="0">
            <a:spAutoFit/>
          </a:bodyPr>
          <a:lstStyle/>
          <a:p>
            <a:r>
              <a:rPr lang="bn-IN" sz="4800" b="1" dirty="0" smtClean="0"/>
              <a:t>মূল্যায়ন </a:t>
            </a:r>
            <a:r>
              <a:rPr lang="ar-SA" sz="4800" b="1" dirty="0" smtClean="0"/>
              <a:t>قيمة</a:t>
            </a:r>
            <a:endParaRPr lang="en-US" sz="4800" b="1" dirty="0"/>
          </a:p>
        </p:txBody>
      </p:sp>
      <p:sp>
        <p:nvSpPr>
          <p:cNvPr id="3" name="TextBox 2"/>
          <p:cNvSpPr txBox="1"/>
          <p:nvPr/>
        </p:nvSpPr>
        <p:spPr>
          <a:xfrm>
            <a:off x="1510145" y="1531869"/>
            <a:ext cx="10418617" cy="769441"/>
          </a:xfrm>
          <a:prstGeom prst="rect">
            <a:avLst/>
          </a:prstGeom>
          <a:solidFill>
            <a:srgbClr val="00B050"/>
          </a:solidFill>
        </p:spPr>
        <p:txBody>
          <a:bodyPr wrap="square" rtlCol="0">
            <a:spAutoFit/>
          </a:bodyPr>
          <a:lstStyle/>
          <a:p>
            <a:pPr algn="r"/>
            <a:r>
              <a:rPr lang="ar-SA" sz="4400" b="1" dirty="0" smtClean="0">
                <a:solidFill>
                  <a:srgbClr val="FF0000"/>
                </a:solidFill>
              </a:rPr>
              <a:t>السؤال {أ} متي مات ابو النبي {ص} عبد الله؟   </a:t>
            </a:r>
            <a:endParaRPr lang="en-US" sz="4400" b="1" dirty="0">
              <a:solidFill>
                <a:srgbClr val="FF0000"/>
              </a:solidFill>
            </a:endParaRPr>
          </a:p>
        </p:txBody>
      </p:sp>
      <p:sp>
        <p:nvSpPr>
          <p:cNvPr id="4" name="TextBox 3"/>
          <p:cNvSpPr txBox="1"/>
          <p:nvPr/>
        </p:nvSpPr>
        <p:spPr>
          <a:xfrm flipH="1">
            <a:off x="1662544" y="2630186"/>
            <a:ext cx="10336769" cy="830997"/>
          </a:xfrm>
          <a:prstGeom prst="rect">
            <a:avLst/>
          </a:prstGeom>
          <a:solidFill>
            <a:schemeClr val="tx1"/>
          </a:solidFill>
        </p:spPr>
        <p:txBody>
          <a:bodyPr wrap="square" rtlCol="0">
            <a:spAutoFit/>
          </a:bodyPr>
          <a:lstStyle/>
          <a:p>
            <a:pPr algn="r"/>
            <a:r>
              <a:rPr lang="ar-SA" sz="4800" b="1" dirty="0" smtClean="0">
                <a:solidFill>
                  <a:srgbClr val="FF0000"/>
                </a:solidFill>
              </a:rPr>
              <a:t>السؤال {ب} من كفل النبي {ص} بعد وفاة امه؟</a:t>
            </a:r>
            <a:endParaRPr lang="en-US" sz="4800" b="1" dirty="0">
              <a:solidFill>
                <a:srgbClr val="FF0000"/>
              </a:solidFill>
            </a:endParaRPr>
          </a:p>
        </p:txBody>
      </p:sp>
      <p:sp>
        <p:nvSpPr>
          <p:cNvPr id="5" name="TextBox 4"/>
          <p:cNvSpPr txBox="1"/>
          <p:nvPr/>
        </p:nvSpPr>
        <p:spPr>
          <a:xfrm flipH="1">
            <a:off x="1510145" y="3987067"/>
            <a:ext cx="10379610" cy="830997"/>
          </a:xfrm>
          <a:prstGeom prst="rect">
            <a:avLst/>
          </a:prstGeom>
          <a:solidFill>
            <a:srgbClr val="00B0F0"/>
          </a:solidFill>
        </p:spPr>
        <p:txBody>
          <a:bodyPr wrap="square" rtlCol="0">
            <a:spAutoFit/>
          </a:bodyPr>
          <a:lstStyle/>
          <a:p>
            <a:pPr algn="r"/>
            <a:r>
              <a:rPr lang="ar-SA" sz="4800" b="1" dirty="0" smtClean="0">
                <a:solidFill>
                  <a:srgbClr val="FF0000"/>
                </a:solidFill>
              </a:rPr>
              <a:t>السؤال {ج}متي بعث الله النبي {ص} بدين الحق؟  </a:t>
            </a:r>
            <a:endParaRPr lang="en-US" sz="4800" b="1" dirty="0">
              <a:solidFill>
                <a:srgbClr val="FF0000"/>
              </a:solidFill>
            </a:endParaRPr>
          </a:p>
        </p:txBody>
      </p:sp>
      <p:sp>
        <p:nvSpPr>
          <p:cNvPr id="6" name="Date Placeholder 5"/>
          <p:cNvSpPr>
            <a:spLocks noGrp="1"/>
          </p:cNvSpPr>
          <p:nvPr>
            <p:ph type="dt" sz="half" idx="10"/>
          </p:nvPr>
        </p:nvSpPr>
        <p:spPr/>
        <p:txBody>
          <a:bodyPr/>
          <a:lstStyle/>
          <a:p>
            <a:fld id="{07B06709-EF33-4F5E-A6F4-E4FBA4D69C71}" type="datetime1">
              <a:rPr lang="en-US" smtClean="0"/>
              <a:t>4/23/2018</a:t>
            </a:fld>
            <a:endParaRPr lang="en-US"/>
          </a:p>
        </p:txBody>
      </p:sp>
      <p:sp>
        <p:nvSpPr>
          <p:cNvPr id="7" name="Footer Placeholder 6"/>
          <p:cNvSpPr>
            <a:spLocks noGrp="1"/>
          </p:cNvSpPr>
          <p:nvPr>
            <p:ph type="ftr" sz="quarter" idx="11"/>
          </p:nvPr>
        </p:nvSpPr>
        <p:spPr/>
        <p:txBody>
          <a:bodyPr/>
          <a:lstStyle/>
          <a:p>
            <a:r>
              <a:rPr lang="en-US" dirty="0" smtClean="0"/>
              <a:t>muhammadrukunuddinquadery@gmail.com</a:t>
            </a:r>
            <a:endParaRPr lang="en-US" dirty="0"/>
          </a:p>
        </p:txBody>
      </p:sp>
      <p:sp>
        <p:nvSpPr>
          <p:cNvPr id="8" name="Slide Number Placeholder 7"/>
          <p:cNvSpPr>
            <a:spLocks noGrp="1"/>
          </p:cNvSpPr>
          <p:nvPr>
            <p:ph type="sldNum" sz="quarter" idx="12"/>
          </p:nvPr>
        </p:nvSpPr>
        <p:spPr/>
        <p:txBody>
          <a:bodyPr/>
          <a:lstStyle/>
          <a:p>
            <a:fld id="{48D64D27-F35E-47C4-9216-EB78DEB7731C}" type="slidenum">
              <a:rPr lang="en-US" smtClean="0"/>
              <a:t>21</a:t>
            </a:fld>
            <a:endParaRPr lang="en-US"/>
          </a:p>
        </p:txBody>
      </p:sp>
    </p:spTree>
    <p:extLst>
      <p:ext uri="{BB962C8B-B14F-4D97-AF65-F5344CB8AC3E}">
        <p14:creationId xmlns:p14="http://schemas.microsoft.com/office/powerpoint/2010/main" val="34456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59458" y="4825218"/>
            <a:ext cx="6161650" cy="923330"/>
          </a:xfrm>
          <a:prstGeom prst="rect">
            <a:avLst/>
          </a:prstGeom>
          <a:solidFill>
            <a:schemeClr val="tx1"/>
          </a:solidFill>
        </p:spPr>
        <p:txBody>
          <a:bodyPr wrap="square" rtlCol="0">
            <a:spAutoFit/>
          </a:bodyPr>
          <a:lstStyle/>
          <a:p>
            <a:pPr algn="r"/>
            <a:r>
              <a:rPr lang="ar-SA" sz="5400" b="1" dirty="0" smtClean="0">
                <a:solidFill>
                  <a:srgbClr val="FF0000"/>
                </a:solidFill>
              </a:rPr>
              <a:t>مع السلامة , أنا با نتظارك</a:t>
            </a:r>
            <a:endParaRPr lang="en-US" sz="5400" b="1" dirty="0">
              <a:solidFill>
                <a:srgbClr val="FF0000"/>
              </a:solidFill>
            </a:endParaRPr>
          </a:p>
        </p:txBody>
      </p:sp>
      <p:sp>
        <p:nvSpPr>
          <p:cNvPr id="3" name="Date Placeholder 2"/>
          <p:cNvSpPr>
            <a:spLocks noGrp="1"/>
          </p:cNvSpPr>
          <p:nvPr>
            <p:ph type="dt" sz="half" idx="10"/>
          </p:nvPr>
        </p:nvSpPr>
        <p:spPr/>
        <p:txBody>
          <a:bodyPr/>
          <a:lstStyle/>
          <a:p>
            <a:fld id="{18E0040A-F43C-403C-B744-FE3910541D3E}"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22</a:t>
            </a:fld>
            <a:endParaRPr lang="en-US"/>
          </a:p>
        </p:txBody>
      </p:sp>
    </p:spTree>
    <p:extLst>
      <p:ext uri="{BB962C8B-B14F-4D97-AF65-F5344CB8AC3E}">
        <p14:creationId xmlns:p14="http://schemas.microsoft.com/office/powerpoint/2010/main" val="15362097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234E-E224-49E3-8545-D650F8E0C197}"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23</a:t>
            </a:fld>
            <a:endParaRPr lang="en-US"/>
          </a:p>
        </p:txBody>
      </p:sp>
    </p:spTree>
    <p:extLst>
      <p:ext uri="{BB962C8B-B14F-4D97-AF65-F5344CB8AC3E}">
        <p14:creationId xmlns:p14="http://schemas.microsoft.com/office/powerpoint/2010/main" val="152531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234E-E224-49E3-8545-D650F8E0C197}"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24</a:t>
            </a:fld>
            <a:endParaRPr lang="en-US"/>
          </a:p>
        </p:txBody>
      </p:sp>
    </p:spTree>
    <p:extLst>
      <p:ext uri="{BB962C8B-B14F-4D97-AF65-F5344CB8AC3E}">
        <p14:creationId xmlns:p14="http://schemas.microsoft.com/office/powerpoint/2010/main" val="26647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C234E-E224-49E3-8545-D650F8E0C197}"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25</a:t>
            </a:fld>
            <a:endParaRPr lang="en-US"/>
          </a:p>
        </p:txBody>
      </p:sp>
    </p:spTree>
    <p:extLst>
      <p:ext uri="{BB962C8B-B14F-4D97-AF65-F5344CB8AC3E}">
        <p14:creationId xmlns:p14="http://schemas.microsoft.com/office/powerpoint/2010/main" val="29849055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07EF0-CC3C-48ED-BFB6-A69287E765B8}"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3</a:t>
            </a:fld>
            <a:endParaRPr lang="en-US"/>
          </a:p>
        </p:txBody>
      </p:sp>
    </p:spTree>
    <p:extLst>
      <p:ext uri="{BB962C8B-B14F-4D97-AF65-F5344CB8AC3E}">
        <p14:creationId xmlns:p14="http://schemas.microsoft.com/office/powerpoint/2010/main" val="2971000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57B6B-4DB4-4742-9B7B-7F54BE3D17F6}"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4</a:t>
            </a:fld>
            <a:endParaRPr lang="en-US"/>
          </a:p>
        </p:txBody>
      </p:sp>
    </p:spTree>
    <p:extLst>
      <p:ext uri="{BB962C8B-B14F-4D97-AF65-F5344CB8AC3E}">
        <p14:creationId xmlns:p14="http://schemas.microsoft.com/office/powerpoint/2010/main" val="123301661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CACE6-B0D6-4873-BDDA-41098918C7A9}"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5</a:t>
            </a:fld>
            <a:endParaRPr lang="en-US"/>
          </a:p>
        </p:txBody>
      </p:sp>
    </p:spTree>
    <p:extLst>
      <p:ext uri="{BB962C8B-B14F-4D97-AF65-F5344CB8AC3E}">
        <p14:creationId xmlns:p14="http://schemas.microsoft.com/office/powerpoint/2010/main" val="10419030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3544D-D6AF-4D58-AFE1-DC0C9904AC71}" type="datetime1">
              <a:rPr lang="en-US" smtClean="0"/>
              <a:t>4/23/2018</a:t>
            </a:fld>
            <a:endParaRPr lang="en-US"/>
          </a:p>
        </p:txBody>
      </p:sp>
      <p:sp>
        <p:nvSpPr>
          <p:cNvPr id="3" name="Footer Placeholder 2"/>
          <p:cNvSpPr>
            <a:spLocks noGrp="1"/>
          </p:cNvSpPr>
          <p:nvPr>
            <p:ph type="ftr" sz="quarter" idx="11"/>
          </p:nvPr>
        </p:nvSpPr>
        <p:spPr/>
        <p:txBody>
          <a:bodyPr/>
          <a:lstStyle/>
          <a:p>
            <a:r>
              <a:rPr lang="en-US" smtClean="0"/>
              <a:t>muhammadrukunuddinquadery@gmail.com</a:t>
            </a:r>
            <a:endParaRPr lang="en-US"/>
          </a:p>
        </p:txBody>
      </p:sp>
      <p:sp>
        <p:nvSpPr>
          <p:cNvPr id="4" name="Slide Number Placeholder 3"/>
          <p:cNvSpPr>
            <a:spLocks noGrp="1"/>
          </p:cNvSpPr>
          <p:nvPr>
            <p:ph type="sldNum" sz="quarter" idx="12"/>
          </p:nvPr>
        </p:nvSpPr>
        <p:spPr/>
        <p:txBody>
          <a:bodyPr/>
          <a:lstStyle/>
          <a:p>
            <a:fld id="{48D64D27-F35E-47C4-9216-EB78DEB7731C}" type="slidenum">
              <a:rPr lang="en-US" smtClean="0"/>
              <a:t>6</a:t>
            </a:fld>
            <a:endParaRPr lang="en-US"/>
          </a:p>
        </p:txBody>
      </p:sp>
    </p:spTree>
    <p:extLst>
      <p:ext uri="{BB962C8B-B14F-4D97-AF65-F5344CB8AC3E}">
        <p14:creationId xmlns:p14="http://schemas.microsoft.com/office/powerpoint/2010/main" val="3980495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2580" y="4533363"/>
            <a:ext cx="8049296" cy="1015663"/>
          </a:xfrm>
          <a:prstGeom prst="rect">
            <a:avLst/>
          </a:prstGeom>
          <a:noFill/>
        </p:spPr>
        <p:txBody>
          <a:bodyPr wrap="square" rtlCol="0">
            <a:spAutoFit/>
          </a:bodyPr>
          <a:lstStyle/>
          <a:p>
            <a:r>
              <a:rPr lang="bn-IN" sz="6000" b="1" dirty="0" smtClean="0">
                <a:solidFill>
                  <a:srgbClr val="FF0000"/>
                </a:solidFill>
              </a:rPr>
              <a:t>মাননীয় শিক্ষা প্রতিমন্ত্রী </a:t>
            </a:r>
            <a:r>
              <a:rPr lang="bn-IN" sz="6000" dirty="0" smtClean="0">
                <a:solidFill>
                  <a:srgbClr val="FF0000"/>
                </a:solidFill>
              </a:rPr>
              <a:t> </a:t>
            </a:r>
            <a:endParaRPr lang="en-US" sz="6000" dirty="0">
              <a:solidFill>
                <a:srgbClr val="FF0000"/>
              </a:solidFill>
            </a:endParaRPr>
          </a:p>
        </p:txBody>
      </p:sp>
      <p:sp>
        <p:nvSpPr>
          <p:cNvPr id="3" name="Date Placeholder 2"/>
          <p:cNvSpPr>
            <a:spLocks noGrp="1"/>
          </p:cNvSpPr>
          <p:nvPr>
            <p:ph type="dt" sz="half" idx="10"/>
          </p:nvPr>
        </p:nvSpPr>
        <p:spPr/>
        <p:txBody>
          <a:bodyPr/>
          <a:lstStyle/>
          <a:p>
            <a:fld id="{9FA166B3-3A69-4486-A9EF-E1BC636242F6}"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7</a:t>
            </a:fld>
            <a:endParaRPr lang="en-US"/>
          </a:p>
        </p:txBody>
      </p:sp>
    </p:spTree>
    <p:extLst>
      <p:ext uri="{BB962C8B-B14F-4D97-AF65-F5344CB8AC3E}">
        <p14:creationId xmlns:p14="http://schemas.microsoft.com/office/powerpoint/2010/main" val="21456610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176530" y="128788"/>
            <a:ext cx="6800045" cy="99167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تعريف المعلم </a:t>
            </a:r>
            <a:r>
              <a:rPr lang="en-US" sz="3200" b="1" dirty="0" smtClean="0">
                <a:solidFill>
                  <a:srgbClr val="FF0000"/>
                </a:solidFill>
              </a:rPr>
              <a:t> </a:t>
            </a:r>
            <a:r>
              <a:rPr lang="bn-IN" sz="3200" b="1" dirty="0" smtClean="0">
                <a:solidFill>
                  <a:srgbClr val="FF0000"/>
                </a:solidFill>
              </a:rPr>
              <a:t>শিক্ষক পরিচিতি </a:t>
            </a:r>
            <a:endParaRPr lang="en-US" sz="3200" b="1" dirty="0">
              <a:solidFill>
                <a:srgbClr val="FF0000"/>
              </a:solidFill>
            </a:endParaRPr>
          </a:p>
        </p:txBody>
      </p:sp>
      <p:sp>
        <p:nvSpPr>
          <p:cNvPr id="4" name="Rounded Rectangle 3"/>
          <p:cNvSpPr/>
          <p:nvPr/>
        </p:nvSpPr>
        <p:spPr>
          <a:xfrm>
            <a:off x="7031865" y="1223492"/>
            <a:ext cx="5160135" cy="2009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rgbClr val="FF0000"/>
                </a:solidFill>
              </a:rPr>
              <a:t>مولنا محمد ركن الدين قادري</a:t>
            </a:r>
          </a:p>
          <a:p>
            <a:pPr algn="r"/>
            <a:r>
              <a:rPr lang="ar-SA" sz="3200" b="1" dirty="0" smtClean="0">
                <a:solidFill>
                  <a:srgbClr val="FF0000"/>
                </a:solidFill>
              </a:rPr>
              <a:t>انجمن قادرية مدرسة صبي الحسن داخل مدرسة </a:t>
            </a:r>
          </a:p>
          <a:p>
            <a:pPr algn="r"/>
            <a:endParaRPr lang="en-US" sz="3200" b="1" dirty="0">
              <a:solidFill>
                <a:srgbClr val="FF0000"/>
              </a:solidFill>
            </a:endParaRPr>
          </a:p>
        </p:txBody>
      </p:sp>
      <p:sp>
        <p:nvSpPr>
          <p:cNvPr id="6" name="Rounded Rectangle 5"/>
          <p:cNvSpPr/>
          <p:nvPr/>
        </p:nvSpPr>
        <p:spPr>
          <a:xfrm>
            <a:off x="0" y="1349060"/>
            <a:ext cx="6903076" cy="1178418"/>
          </a:xfrm>
          <a:prstGeom prst="roundRect">
            <a:avLst>
              <a:gd name="adj" fmla="val 821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smtClean="0">
              <a:solidFill>
                <a:srgbClr val="FF0000"/>
              </a:solidFill>
            </a:endParaRPr>
          </a:p>
          <a:p>
            <a:r>
              <a:rPr lang="bn-IN" sz="3200" b="1" dirty="0" smtClean="0">
                <a:solidFill>
                  <a:srgbClr val="FF0000"/>
                </a:solidFill>
              </a:rPr>
              <a:t>মওলানা </a:t>
            </a:r>
            <a:r>
              <a:rPr lang="bn-IN" sz="3200" b="1" dirty="0">
                <a:solidFill>
                  <a:srgbClr val="FF0000"/>
                </a:solidFill>
              </a:rPr>
              <a:t>মুহাম্মাদ রুকুন </a:t>
            </a:r>
            <a:r>
              <a:rPr lang="bn-IN" sz="3200" b="1" dirty="0" smtClean="0">
                <a:solidFill>
                  <a:srgbClr val="FF0000"/>
                </a:solidFill>
              </a:rPr>
              <a:t>উদ্দীন ক্বাদরী ।</a:t>
            </a:r>
            <a:r>
              <a:rPr lang="bn-IN" sz="3200" dirty="0" smtClean="0">
                <a:solidFill>
                  <a:srgbClr val="FF0000"/>
                </a:solidFill>
              </a:rPr>
              <a:t> </a:t>
            </a:r>
            <a:endParaRPr lang="en-US" sz="3200" dirty="0">
              <a:solidFill>
                <a:srgbClr val="FF0000"/>
              </a:solidFill>
            </a:endParaRPr>
          </a:p>
          <a:p>
            <a:endParaRPr lang="en-US" sz="3200" dirty="0"/>
          </a:p>
        </p:txBody>
      </p:sp>
      <p:sp>
        <p:nvSpPr>
          <p:cNvPr id="7" name="Rounded Rectangle 6"/>
          <p:cNvSpPr/>
          <p:nvPr/>
        </p:nvSpPr>
        <p:spPr>
          <a:xfrm>
            <a:off x="0" y="2653047"/>
            <a:ext cx="6722772" cy="110758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FF0000"/>
                </a:solidFill>
              </a:rPr>
              <a:t>কামিল হাদিস </a:t>
            </a:r>
            <a:r>
              <a:rPr lang="bn-IN" sz="3200" b="1" dirty="0" smtClean="0">
                <a:solidFill>
                  <a:srgbClr val="FF0000"/>
                </a:solidFill>
              </a:rPr>
              <a:t>ও কামিল </a:t>
            </a:r>
            <a:r>
              <a:rPr lang="bn-IN" sz="3200" b="1" dirty="0">
                <a:solidFill>
                  <a:srgbClr val="FF0000"/>
                </a:solidFill>
              </a:rPr>
              <a:t>ফিকাহ।</a:t>
            </a:r>
            <a:endParaRPr lang="en-US" sz="3200" b="1" dirty="0"/>
          </a:p>
        </p:txBody>
      </p:sp>
      <p:sp>
        <p:nvSpPr>
          <p:cNvPr id="8" name="Rounded Rectangle 7"/>
          <p:cNvSpPr/>
          <p:nvPr/>
        </p:nvSpPr>
        <p:spPr>
          <a:xfrm>
            <a:off x="115909" y="3834685"/>
            <a:ext cx="10612191" cy="10850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FF0000"/>
                </a:solidFill>
              </a:rPr>
              <a:t>সহকারী মৌলভী।</a:t>
            </a:r>
            <a:r>
              <a:rPr lang="bn-IN" sz="3200" b="1" dirty="0" smtClean="0">
                <a:solidFill>
                  <a:srgbClr val="FF0000"/>
                </a:solidFill>
              </a:rPr>
              <a:t> </a:t>
            </a:r>
          </a:p>
          <a:p>
            <a:r>
              <a:rPr lang="bn-BD" sz="3200" dirty="0">
                <a:solidFill>
                  <a:srgbClr val="FF0000"/>
                </a:solidFill>
              </a:rPr>
              <a:t>আঞ্জুমান-ই-কাদেরীয়া মাদ্রা</a:t>
            </a:r>
            <a:r>
              <a:rPr lang="bn-IN" sz="3200" dirty="0">
                <a:solidFill>
                  <a:srgbClr val="FF0000"/>
                </a:solidFill>
              </a:rPr>
              <a:t>সা</a:t>
            </a:r>
            <a:r>
              <a:rPr lang="bn-BD" sz="3200" dirty="0">
                <a:solidFill>
                  <a:srgbClr val="FF0000"/>
                </a:solidFill>
              </a:rPr>
              <a:t>তু সাবি-হাসান দাখিল মাদ্রাসা</a:t>
            </a:r>
            <a:r>
              <a:rPr lang="bn-IN" sz="3200" dirty="0" smtClean="0">
                <a:solidFill>
                  <a:srgbClr val="FF0000"/>
                </a:solidFill>
              </a:rPr>
              <a:t>। </a:t>
            </a:r>
            <a:endParaRPr lang="en-US" sz="3200" b="1" dirty="0">
              <a:solidFill>
                <a:srgbClr val="FF0000"/>
              </a:solidFill>
            </a:endParaRPr>
          </a:p>
        </p:txBody>
      </p:sp>
      <p:sp>
        <p:nvSpPr>
          <p:cNvPr id="9" name="Rounded Rectangle 8"/>
          <p:cNvSpPr/>
          <p:nvPr/>
        </p:nvSpPr>
        <p:spPr>
          <a:xfrm>
            <a:off x="115909" y="4977686"/>
            <a:ext cx="8384147" cy="1864216"/>
          </a:xfrm>
          <a:prstGeom prst="round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b="1" dirty="0">
                <a:solidFill>
                  <a:srgbClr val="FF0000"/>
                </a:solidFill>
              </a:rPr>
              <a:t>মাদ্রাসা কোড – ২০৭৫৯</a:t>
            </a:r>
            <a:r>
              <a:rPr lang="bn-IN" sz="2400" b="1" dirty="0">
                <a:solidFill>
                  <a:srgbClr val="FF0000"/>
                </a:solidFill>
              </a:rPr>
              <a:t>।</a:t>
            </a:r>
            <a:endParaRPr lang="en-US" sz="2400" b="1" dirty="0"/>
          </a:p>
          <a:p>
            <a:r>
              <a:rPr lang="bn-BD" sz="2400" b="1" dirty="0">
                <a:solidFill>
                  <a:srgbClr val="FF0000"/>
                </a:solidFill>
              </a:rPr>
              <a:t>পোষ্ট </a:t>
            </a:r>
            <a:r>
              <a:rPr lang="bn-IN" sz="2400" b="1" dirty="0">
                <a:solidFill>
                  <a:srgbClr val="FF0000"/>
                </a:solidFill>
              </a:rPr>
              <a:t>- </a:t>
            </a:r>
            <a:r>
              <a:rPr lang="bn-BD" sz="2400" b="1" dirty="0">
                <a:solidFill>
                  <a:srgbClr val="FF0000"/>
                </a:solidFill>
              </a:rPr>
              <a:t>দৌলতদিয়া , উপজেলা – গোয়ালন্দ , জেলা</a:t>
            </a:r>
            <a:r>
              <a:rPr lang="bn-IN" sz="2400" b="1" dirty="0">
                <a:solidFill>
                  <a:srgbClr val="FF0000"/>
                </a:solidFill>
              </a:rPr>
              <a:t>-</a:t>
            </a:r>
            <a:r>
              <a:rPr lang="bn-BD" sz="2400" b="1" dirty="0">
                <a:solidFill>
                  <a:srgbClr val="FF0000"/>
                </a:solidFill>
              </a:rPr>
              <a:t> রাজবাড়ী</a:t>
            </a:r>
            <a:r>
              <a:rPr lang="bn-IN" sz="2400" b="1" dirty="0" smtClean="0">
                <a:solidFill>
                  <a:srgbClr val="FF0000"/>
                </a:solidFill>
              </a:rPr>
              <a:t>।</a:t>
            </a:r>
          </a:p>
          <a:p>
            <a:r>
              <a:rPr lang="bn-IN" sz="2400" b="1" dirty="0">
                <a:solidFill>
                  <a:srgbClr val="FF0000"/>
                </a:solidFill>
              </a:rPr>
              <a:t>মোবাইল নং +</a:t>
            </a:r>
            <a:r>
              <a:rPr lang="bn-IN" sz="2400" b="1" dirty="0" smtClean="0">
                <a:solidFill>
                  <a:srgbClr val="FF0000"/>
                </a:solidFill>
              </a:rPr>
              <a:t>৮৮০১৭১৫০১৬৪৫৫</a:t>
            </a:r>
          </a:p>
          <a:p>
            <a:r>
              <a:rPr lang="en-US" sz="2400" dirty="0"/>
              <a:t>Email- </a:t>
            </a:r>
            <a:r>
              <a:rPr lang="en-US" sz="2400" dirty="0" smtClean="0">
                <a:hlinkClick r:id="rId3"/>
              </a:rPr>
              <a:t>muhammadrukunuddinquadery@gmail.com</a:t>
            </a:r>
            <a:r>
              <a:rPr lang="bn-IN" sz="2400" dirty="0" smtClean="0"/>
              <a:t> </a:t>
            </a:r>
            <a:endParaRPr lang="en-US" sz="2400" dirty="0">
              <a:solidFill>
                <a:srgbClr val="FF0000"/>
              </a:solidFill>
            </a:endParaRPr>
          </a:p>
          <a:p>
            <a:r>
              <a:rPr lang="bn-IN" sz="2400" dirty="0" smtClean="0">
                <a:solidFill>
                  <a:srgbClr val="FF0000"/>
                </a:solidFill>
              </a:rPr>
              <a:t> </a:t>
            </a:r>
            <a:endParaRPr lang="en-US" sz="2400" dirty="0"/>
          </a:p>
        </p:txBody>
      </p:sp>
      <p:sp>
        <p:nvSpPr>
          <p:cNvPr id="2" name="Date Placeholder 1"/>
          <p:cNvSpPr>
            <a:spLocks noGrp="1"/>
          </p:cNvSpPr>
          <p:nvPr>
            <p:ph type="dt" sz="half" idx="10"/>
          </p:nvPr>
        </p:nvSpPr>
        <p:spPr/>
        <p:txBody>
          <a:bodyPr/>
          <a:lstStyle/>
          <a:p>
            <a:fld id="{E69D49C3-4DD9-414A-8729-AE9204A39D62}" type="datetime1">
              <a:rPr lang="en-US" smtClean="0"/>
              <a:t>4/23/2018</a:t>
            </a:fld>
            <a:endParaRPr lang="en-US"/>
          </a:p>
        </p:txBody>
      </p:sp>
      <p:sp>
        <p:nvSpPr>
          <p:cNvPr id="5" name="Footer Placeholder 4"/>
          <p:cNvSpPr>
            <a:spLocks noGrp="1"/>
          </p:cNvSpPr>
          <p:nvPr>
            <p:ph type="ftr" sz="quarter" idx="11"/>
          </p:nvPr>
        </p:nvSpPr>
        <p:spPr/>
        <p:txBody>
          <a:bodyPr/>
          <a:lstStyle/>
          <a:p>
            <a:r>
              <a:rPr lang="en-US" smtClean="0"/>
              <a:t>muhammadrukunuddinquadery@gmail.com</a:t>
            </a:r>
            <a:endParaRPr lang="en-US"/>
          </a:p>
        </p:txBody>
      </p:sp>
      <p:sp>
        <p:nvSpPr>
          <p:cNvPr id="10" name="Slide Number Placeholder 9"/>
          <p:cNvSpPr>
            <a:spLocks noGrp="1"/>
          </p:cNvSpPr>
          <p:nvPr>
            <p:ph type="sldNum" sz="quarter" idx="12"/>
          </p:nvPr>
        </p:nvSpPr>
        <p:spPr/>
        <p:txBody>
          <a:bodyPr/>
          <a:lstStyle/>
          <a:p>
            <a:fld id="{48D64D27-F35E-47C4-9216-EB78DEB7731C}" type="slidenum">
              <a:rPr lang="en-US" smtClean="0"/>
              <a:t>8</a:t>
            </a:fld>
            <a:endParaRPr lang="en-US"/>
          </a:p>
        </p:txBody>
      </p:sp>
    </p:spTree>
    <p:extLst>
      <p:ext uri="{BB962C8B-B14F-4D97-AF65-F5344CB8AC3E}">
        <p14:creationId xmlns:p14="http://schemas.microsoft.com/office/powerpoint/2010/main" val="4099099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15911" y="0"/>
            <a:ext cx="12076089" cy="685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7200" b="1" dirty="0" smtClean="0">
                <a:solidFill>
                  <a:srgbClr val="002060"/>
                </a:solidFill>
              </a:rPr>
              <a:t>الصف السابع</a:t>
            </a:r>
          </a:p>
          <a:p>
            <a:pPr algn="r"/>
            <a:r>
              <a:rPr lang="ar-SA" sz="7200" b="1" dirty="0" smtClean="0">
                <a:solidFill>
                  <a:srgbClr val="FF0000"/>
                </a:solidFill>
              </a:rPr>
              <a:t>المو ضوع : اللغة العربية الاتصالية </a:t>
            </a:r>
          </a:p>
          <a:p>
            <a:pPr algn="r"/>
            <a:r>
              <a:rPr lang="ar-SA" sz="7200" b="1" dirty="0" smtClean="0">
                <a:solidFill>
                  <a:srgbClr val="FFFF00"/>
                </a:solidFill>
              </a:rPr>
              <a:t>الدرس الرابع </a:t>
            </a:r>
          </a:p>
          <a:p>
            <a:pPr algn="r"/>
            <a:r>
              <a:rPr lang="ar-SA" sz="7200" b="1" dirty="0" smtClean="0">
                <a:solidFill>
                  <a:srgbClr val="FF0000"/>
                </a:solidFill>
              </a:rPr>
              <a:t>الوقت : خمسون دقيقة</a:t>
            </a:r>
            <a:endParaRPr lang="en-US" sz="7200" b="1" dirty="0">
              <a:solidFill>
                <a:srgbClr val="FF0000"/>
              </a:solidFill>
            </a:endParaRPr>
          </a:p>
        </p:txBody>
      </p:sp>
      <p:sp>
        <p:nvSpPr>
          <p:cNvPr id="3" name="Date Placeholder 2"/>
          <p:cNvSpPr>
            <a:spLocks noGrp="1"/>
          </p:cNvSpPr>
          <p:nvPr>
            <p:ph type="dt" sz="half" idx="10"/>
          </p:nvPr>
        </p:nvSpPr>
        <p:spPr/>
        <p:txBody>
          <a:bodyPr/>
          <a:lstStyle/>
          <a:p>
            <a:fld id="{67947226-9FEF-451B-B05E-E43381E24D3D}" type="datetime1">
              <a:rPr lang="en-US" smtClean="0"/>
              <a:t>4/23/2018</a:t>
            </a:fld>
            <a:endParaRPr lang="en-US"/>
          </a:p>
        </p:txBody>
      </p:sp>
      <p:sp>
        <p:nvSpPr>
          <p:cNvPr id="4" name="Footer Placeholder 3"/>
          <p:cNvSpPr>
            <a:spLocks noGrp="1"/>
          </p:cNvSpPr>
          <p:nvPr>
            <p:ph type="ftr" sz="quarter" idx="11"/>
          </p:nvPr>
        </p:nvSpPr>
        <p:spPr/>
        <p:txBody>
          <a:bodyPr/>
          <a:lstStyle/>
          <a:p>
            <a:r>
              <a:rPr lang="en-US" smtClean="0"/>
              <a:t>muhammadrukunuddinquadery@gmail.com</a:t>
            </a:r>
            <a:endParaRPr lang="en-US"/>
          </a:p>
        </p:txBody>
      </p:sp>
      <p:sp>
        <p:nvSpPr>
          <p:cNvPr id="5" name="Slide Number Placeholder 4"/>
          <p:cNvSpPr>
            <a:spLocks noGrp="1"/>
          </p:cNvSpPr>
          <p:nvPr>
            <p:ph type="sldNum" sz="quarter" idx="12"/>
          </p:nvPr>
        </p:nvSpPr>
        <p:spPr/>
        <p:txBody>
          <a:bodyPr/>
          <a:lstStyle/>
          <a:p>
            <a:fld id="{48D64D27-F35E-47C4-9216-EB78DEB7731C}" type="slidenum">
              <a:rPr lang="en-US" smtClean="0"/>
              <a:t>9</a:t>
            </a:fld>
            <a:endParaRPr lang="en-US"/>
          </a:p>
        </p:txBody>
      </p:sp>
    </p:spTree>
    <p:extLst>
      <p:ext uri="{BB962C8B-B14F-4D97-AF65-F5344CB8AC3E}">
        <p14:creationId xmlns:p14="http://schemas.microsoft.com/office/powerpoint/2010/main" val="4329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614</Words>
  <Application>Microsoft Office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dc:creator>
  <cp:lastModifiedBy>BIT</cp:lastModifiedBy>
  <cp:revision>260</cp:revision>
  <dcterms:created xsi:type="dcterms:W3CDTF">2018-03-06T14:55:21Z</dcterms:created>
  <dcterms:modified xsi:type="dcterms:W3CDTF">2018-04-23T15:42:13Z</dcterms:modified>
</cp:coreProperties>
</file>